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362" r:id="rId3"/>
    <p:sldId id="364" r:id="rId4"/>
    <p:sldId id="408" r:id="rId5"/>
    <p:sldId id="403" r:id="rId6"/>
    <p:sldId id="404" r:id="rId7"/>
    <p:sldId id="409" r:id="rId8"/>
    <p:sldId id="416" r:id="rId9"/>
    <p:sldId id="417" r:id="rId10"/>
    <p:sldId id="410" r:id="rId11"/>
    <p:sldId id="411" r:id="rId12"/>
    <p:sldId id="412" r:id="rId13"/>
    <p:sldId id="413" r:id="rId14"/>
    <p:sldId id="414" r:id="rId15"/>
    <p:sldId id="415" r:id="rId16"/>
    <p:sldId id="420" r:id="rId17"/>
    <p:sldId id="405" r:id="rId18"/>
    <p:sldId id="406" r:id="rId19"/>
    <p:sldId id="407" r:id="rId20"/>
    <p:sldId id="421" r:id="rId21"/>
    <p:sldId id="422" r:id="rId22"/>
    <p:sldId id="424" r:id="rId23"/>
    <p:sldId id="423" r:id="rId24"/>
    <p:sldId id="425" r:id="rId25"/>
    <p:sldId id="426" r:id="rId26"/>
    <p:sldId id="429" r:id="rId27"/>
    <p:sldId id="430" r:id="rId28"/>
    <p:sldId id="431" r:id="rId29"/>
    <p:sldId id="432" r:id="rId30"/>
    <p:sldId id="43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8000"/>
    <a:srgbClr val="3333FF"/>
    <a:srgbClr val="FFFFCC"/>
    <a:srgbClr val="0099FF"/>
    <a:srgbClr val="990033"/>
    <a:srgbClr val="CC0066"/>
    <a:srgbClr val="666699"/>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02" autoAdjust="0"/>
    <p:restoredTop sz="93447" autoAdjust="0"/>
  </p:normalViewPr>
  <p:slideViewPr>
    <p:cSldViewPr snapToGrid="0">
      <p:cViewPr varScale="1">
        <p:scale>
          <a:sx n="72" d="100"/>
          <a:sy n="72" d="100"/>
        </p:scale>
        <p:origin x="70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ED9A45-87B5-4050-B944-AB364C3719AE}" type="datetimeFigureOut">
              <a:rPr lang="en-IN" smtClean="0"/>
              <a:t>13-02-2023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D116C7-5F60-4D3C-95AC-7090A212BD3E}" type="slidenum">
              <a:rPr lang="en-IN" smtClean="0"/>
              <a:t>‹#›</a:t>
            </a:fld>
            <a:endParaRPr lang="en-IN"/>
          </a:p>
        </p:txBody>
      </p:sp>
    </p:spTree>
    <p:extLst>
      <p:ext uri="{BB962C8B-B14F-4D97-AF65-F5344CB8AC3E}">
        <p14:creationId xmlns:p14="http://schemas.microsoft.com/office/powerpoint/2010/main" val="19451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lesics.com/slip-ring-induction-motor-how-it-works.htm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5D116C7-5F60-4D3C-95AC-7090A212BD3E}" type="slidenum">
              <a:rPr lang="en-IN" smtClean="0"/>
              <a:t>2</a:t>
            </a:fld>
            <a:endParaRPr lang="en-IN"/>
          </a:p>
        </p:txBody>
      </p:sp>
    </p:spTree>
    <p:extLst>
      <p:ext uri="{BB962C8B-B14F-4D97-AF65-F5344CB8AC3E}">
        <p14:creationId xmlns:p14="http://schemas.microsoft.com/office/powerpoint/2010/main" val="10378675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5D116C7-5F60-4D3C-95AC-7090A212BD3E}" type="slidenum">
              <a:rPr lang="en-IN" smtClean="0"/>
              <a:t>11</a:t>
            </a:fld>
            <a:endParaRPr lang="en-IN"/>
          </a:p>
        </p:txBody>
      </p:sp>
    </p:spTree>
    <p:extLst>
      <p:ext uri="{BB962C8B-B14F-4D97-AF65-F5344CB8AC3E}">
        <p14:creationId xmlns:p14="http://schemas.microsoft.com/office/powerpoint/2010/main" val="2123692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5D116C7-5F60-4D3C-95AC-7090A212BD3E}" type="slidenum">
              <a:rPr lang="en-IN" smtClean="0"/>
              <a:t>12</a:t>
            </a:fld>
            <a:endParaRPr lang="en-IN"/>
          </a:p>
        </p:txBody>
      </p:sp>
    </p:spTree>
    <p:extLst>
      <p:ext uri="{BB962C8B-B14F-4D97-AF65-F5344CB8AC3E}">
        <p14:creationId xmlns:p14="http://schemas.microsoft.com/office/powerpoint/2010/main" val="1920044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5D116C7-5F60-4D3C-95AC-7090A212BD3E}" type="slidenum">
              <a:rPr lang="en-IN" smtClean="0"/>
              <a:t>13</a:t>
            </a:fld>
            <a:endParaRPr lang="en-IN"/>
          </a:p>
        </p:txBody>
      </p:sp>
    </p:spTree>
    <p:extLst>
      <p:ext uri="{BB962C8B-B14F-4D97-AF65-F5344CB8AC3E}">
        <p14:creationId xmlns:p14="http://schemas.microsoft.com/office/powerpoint/2010/main" val="2788664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5D116C7-5F60-4D3C-95AC-7090A212BD3E}" type="slidenum">
              <a:rPr lang="en-IN" smtClean="0"/>
              <a:t>14</a:t>
            </a:fld>
            <a:endParaRPr lang="en-IN"/>
          </a:p>
        </p:txBody>
      </p:sp>
    </p:spTree>
    <p:extLst>
      <p:ext uri="{BB962C8B-B14F-4D97-AF65-F5344CB8AC3E}">
        <p14:creationId xmlns:p14="http://schemas.microsoft.com/office/powerpoint/2010/main" val="32389327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5D116C7-5F60-4D3C-95AC-7090A212BD3E}" type="slidenum">
              <a:rPr lang="en-IN" smtClean="0"/>
              <a:t>15</a:t>
            </a:fld>
            <a:endParaRPr lang="en-IN"/>
          </a:p>
        </p:txBody>
      </p:sp>
    </p:spTree>
    <p:extLst>
      <p:ext uri="{BB962C8B-B14F-4D97-AF65-F5344CB8AC3E}">
        <p14:creationId xmlns:p14="http://schemas.microsoft.com/office/powerpoint/2010/main" val="40510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5D116C7-5F60-4D3C-95AC-7090A212BD3E}" type="slidenum">
              <a:rPr lang="en-IN" smtClean="0"/>
              <a:t>16</a:t>
            </a:fld>
            <a:endParaRPr lang="en-IN"/>
          </a:p>
        </p:txBody>
      </p:sp>
    </p:spTree>
    <p:extLst>
      <p:ext uri="{BB962C8B-B14F-4D97-AF65-F5344CB8AC3E}">
        <p14:creationId xmlns:p14="http://schemas.microsoft.com/office/powerpoint/2010/main" val="1980038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5D116C7-5F60-4D3C-95AC-7090A212BD3E}" type="slidenum">
              <a:rPr lang="en-IN" smtClean="0"/>
              <a:t>17</a:t>
            </a:fld>
            <a:endParaRPr lang="en-IN"/>
          </a:p>
        </p:txBody>
      </p:sp>
    </p:spTree>
    <p:extLst>
      <p:ext uri="{BB962C8B-B14F-4D97-AF65-F5344CB8AC3E}">
        <p14:creationId xmlns:p14="http://schemas.microsoft.com/office/powerpoint/2010/main" val="1303574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5D116C7-5F60-4D3C-95AC-7090A212BD3E}" type="slidenum">
              <a:rPr lang="en-IN" smtClean="0"/>
              <a:t>18</a:t>
            </a:fld>
            <a:endParaRPr lang="en-IN"/>
          </a:p>
        </p:txBody>
      </p:sp>
    </p:spTree>
    <p:extLst>
      <p:ext uri="{BB962C8B-B14F-4D97-AF65-F5344CB8AC3E}">
        <p14:creationId xmlns:p14="http://schemas.microsoft.com/office/powerpoint/2010/main" val="4067640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5D116C7-5F60-4D3C-95AC-7090A212BD3E}" type="slidenum">
              <a:rPr lang="en-IN" smtClean="0"/>
              <a:t>19</a:t>
            </a:fld>
            <a:endParaRPr lang="en-IN"/>
          </a:p>
        </p:txBody>
      </p:sp>
    </p:spTree>
    <p:extLst>
      <p:ext uri="{BB962C8B-B14F-4D97-AF65-F5344CB8AC3E}">
        <p14:creationId xmlns:p14="http://schemas.microsoft.com/office/powerpoint/2010/main" val="2946758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Slip ring induction motor, how it works? (lesics.com)</a:t>
            </a:r>
            <a:endParaRPr lang="en-IN" dirty="0"/>
          </a:p>
        </p:txBody>
      </p:sp>
      <p:sp>
        <p:nvSpPr>
          <p:cNvPr id="4" name="Slide Number Placeholder 3"/>
          <p:cNvSpPr>
            <a:spLocks noGrp="1"/>
          </p:cNvSpPr>
          <p:nvPr>
            <p:ph type="sldNum" sz="quarter" idx="5"/>
          </p:nvPr>
        </p:nvSpPr>
        <p:spPr/>
        <p:txBody>
          <a:bodyPr/>
          <a:lstStyle/>
          <a:p>
            <a:fld id="{85D116C7-5F60-4D3C-95AC-7090A212BD3E}" type="slidenum">
              <a:rPr lang="en-IN" smtClean="0"/>
              <a:t>20</a:t>
            </a:fld>
            <a:endParaRPr lang="en-IN"/>
          </a:p>
        </p:txBody>
      </p:sp>
    </p:spTree>
    <p:extLst>
      <p:ext uri="{BB962C8B-B14F-4D97-AF65-F5344CB8AC3E}">
        <p14:creationId xmlns:p14="http://schemas.microsoft.com/office/powerpoint/2010/main" val="1636818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5D116C7-5F60-4D3C-95AC-7090A212BD3E}" type="slidenum">
              <a:rPr lang="en-IN" smtClean="0"/>
              <a:t>3</a:t>
            </a:fld>
            <a:endParaRPr lang="en-IN"/>
          </a:p>
        </p:txBody>
      </p:sp>
    </p:spTree>
    <p:extLst>
      <p:ext uri="{BB962C8B-B14F-4D97-AF65-F5344CB8AC3E}">
        <p14:creationId xmlns:p14="http://schemas.microsoft.com/office/powerpoint/2010/main" val="3504123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5D116C7-5F60-4D3C-95AC-7090A212BD3E}" type="slidenum">
              <a:rPr lang="en-IN" smtClean="0"/>
              <a:t>21</a:t>
            </a:fld>
            <a:endParaRPr lang="en-IN"/>
          </a:p>
        </p:txBody>
      </p:sp>
    </p:spTree>
    <p:extLst>
      <p:ext uri="{BB962C8B-B14F-4D97-AF65-F5344CB8AC3E}">
        <p14:creationId xmlns:p14="http://schemas.microsoft.com/office/powerpoint/2010/main" val="40244226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5D116C7-5F60-4D3C-95AC-7090A212BD3E}" type="slidenum">
              <a:rPr lang="en-IN" smtClean="0"/>
              <a:t>22</a:t>
            </a:fld>
            <a:endParaRPr lang="en-IN"/>
          </a:p>
        </p:txBody>
      </p:sp>
    </p:spTree>
    <p:extLst>
      <p:ext uri="{BB962C8B-B14F-4D97-AF65-F5344CB8AC3E}">
        <p14:creationId xmlns:p14="http://schemas.microsoft.com/office/powerpoint/2010/main" val="31074290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5D116C7-5F60-4D3C-95AC-7090A212BD3E}" type="slidenum">
              <a:rPr lang="en-IN" smtClean="0"/>
              <a:t>23</a:t>
            </a:fld>
            <a:endParaRPr lang="en-IN"/>
          </a:p>
        </p:txBody>
      </p:sp>
    </p:spTree>
    <p:extLst>
      <p:ext uri="{BB962C8B-B14F-4D97-AF65-F5344CB8AC3E}">
        <p14:creationId xmlns:p14="http://schemas.microsoft.com/office/powerpoint/2010/main" val="27384668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5D116C7-5F60-4D3C-95AC-7090A212BD3E}" type="slidenum">
              <a:rPr lang="en-IN" smtClean="0"/>
              <a:t>24</a:t>
            </a:fld>
            <a:endParaRPr lang="en-IN"/>
          </a:p>
        </p:txBody>
      </p:sp>
    </p:spTree>
    <p:extLst>
      <p:ext uri="{BB962C8B-B14F-4D97-AF65-F5344CB8AC3E}">
        <p14:creationId xmlns:p14="http://schemas.microsoft.com/office/powerpoint/2010/main" val="33106597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5D116C7-5F60-4D3C-95AC-7090A212BD3E}" type="slidenum">
              <a:rPr lang="en-IN" smtClean="0"/>
              <a:t>25</a:t>
            </a:fld>
            <a:endParaRPr lang="en-IN"/>
          </a:p>
        </p:txBody>
      </p:sp>
    </p:spTree>
    <p:extLst>
      <p:ext uri="{BB962C8B-B14F-4D97-AF65-F5344CB8AC3E}">
        <p14:creationId xmlns:p14="http://schemas.microsoft.com/office/powerpoint/2010/main" val="36046616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5D116C7-5F60-4D3C-95AC-7090A212BD3E}" type="slidenum">
              <a:rPr lang="en-IN" smtClean="0"/>
              <a:t>26</a:t>
            </a:fld>
            <a:endParaRPr lang="en-IN"/>
          </a:p>
        </p:txBody>
      </p:sp>
    </p:spTree>
    <p:extLst>
      <p:ext uri="{BB962C8B-B14F-4D97-AF65-F5344CB8AC3E}">
        <p14:creationId xmlns:p14="http://schemas.microsoft.com/office/powerpoint/2010/main" val="1297606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5D116C7-5F60-4D3C-95AC-7090A212BD3E}" type="slidenum">
              <a:rPr lang="en-IN" smtClean="0"/>
              <a:t>27</a:t>
            </a:fld>
            <a:endParaRPr lang="en-IN"/>
          </a:p>
        </p:txBody>
      </p:sp>
    </p:spTree>
    <p:extLst>
      <p:ext uri="{BB962C8B-B14F-4D97-AF65-F5344CB8AC3E}">
        <p14:creationId xmlns:p14="http://schemas.microsoft.com/office/powerpoint/2010/main" val="27722577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5D116C7-5F60-4D3C-95AC-7090A212BD3E}" type="slidenum">
              <a:rPr lang="en-IN" smtClean="0"/>
              <a:t>28</a:t>
            </a:fld>
            <a:endParaRPr lang="en-IN"/>
          </a:p>
        </p:txBody>
      </p:sp>
    </p:spTree>
    <p:extLst>
      <p:ext uri="{BB962C8B-B14F-4D97-AF65-F5344CB8AC3E}">
        <p14:creationId xmlns:p14="http://schemas.microsoft.com/office/powerpoint/2010/main" val="33300288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5D116C7-5F60-4D3C-95AC-7090A212BD3E}" type="slidenum">
              <a:rPr lang="en-IN" smtClean="0"/>
              <a:t>29</a:t>
            </a:fld>
            <a:endParaRPr lang="en-IN"/>
          </a:p>
        </p:txBody>
      </p:sp>
    </p:spTree>
    <p:extLst>
      <p:ext uri="{BB962C8B-B14F-4D97-AF65-F5344CB8AC3E}">
        <p14:creationId xmlns:p14="http://schemas.microsoft.com/office/powerpoint/2010/main" val="42056839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5D116C7-5F60-4D3C-95AC-7090A212BD3E}" type="slidenum">
              <a:rPr lang="en-IN" smtClean="0"/>
              <a:t>30</a:t>
            </a:fld>
            <a:endParaRPr lang="en-IN"/>
          </a:p>
        </p:txBody>
      </p:sp>
    </p:spTree>
    <p:extLst>
      <p:ext uri="{BB962C8B-B14F-4D97-AF65-F5344CB8AC3E}">
        <p14:creationId xmlns:p14="http://schemas.microsoft.com/office/powerpoint/2010/main" val="195087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5D116C7-5F60-4D3C-95AC-7090A212BD3E}" type="slidenum">
              <a:rPr lang="en-IN" smtClean="0"/>
              <a:t>4</a:t>
            </a:fld>
            <a:endParaRPr lang="en-IN"/>
          </a:p>
        </p:txBody>
      </p:sp>
    </p:spTree>
    <p:extLst>
      <p:ext uri="{BB962C8B-B14F-4D97-AF65-F5344CB8AC3E}">
        <p14:creationId xmlns:p14="http://schemas.microsoft.com/office/powerpoint/2010/main" val="347646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5D116C7-5F60-4D3C-95AC-7090A212BD3E}" type="slidenum">
              <a:rPr lang="en-IN" smtClean="0"/>
              <a:t>5</a:t>
            </a:fld>
            <a:endParaRPr lang="en-IN"/>
          </a:p>
        </p:txBody>
      </p:sp>
    </p:spTree>
    <p:extLst>
      <p:ext uri="{BB962C8B-B14F-4D97-AF65-F5344CB8AC3E}">
        <p14:creationId xmlns:p14="http://schemas.microsoft.com/office/powerpoint/2010/main" val="132362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5D116C7-5F60-4D3C-95AC-7090A212BD3E}" type="slidenum">
              <a:rPr lang="en-IN" smtClean="0"/>
              <a:t>6</a:t>
            </a:fld>
            <a:endParaRPr lang="en-IN"/>
          </a:p>
        </p:txBody>
      </p:sp>
    </p:spTree>
    <p:extLst>
      <p:ext uri="{BB962C8B-B14F-4D97-AF65-F5344CB8AC3E}">
        <p14:creationId xmlns:p14="http://schemas.microsoft.com/office/powerpoint/2010/main" val="4248336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5D116C7-5F60-4D3C-95AC-7090A212BD3E}" type="slidenum">
              <a:rPr lang="en-IN" smtClean="0"/>
              <a:t>7</a:t>
            </a:fld>
            <a:endParaRPr lang="en-IN"/>
          </a:p>
        </p:txBody>
      </p:sp>
    </p:spTree>
    <p:extLst>
      <p:ext uri="{BB962C8B-B14F-4D97-AF65-F5344CB8AC3E}">
        <p14:creationId xmlns:p14="http://schemas.microsoft.com/office/powerpoint/2010/main" val="2302655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5D116C7-5F60-4D3C-95AC-7090A212BD3E}" type="slidenum">
              <a:rPr lang="en-IN" smtClean="0"/>
              <a:t>8</a:t>
            </a:fld>
            <a:endParaRPr lang="en-IN"/>
          </a:p>
        </p:txBody>
      </p:sp>
    </p:spTree>
    <p:extLst>
      <p:ext uri="{BB962C8B-B14F-4D97-AF65-F5344CB8AC3E}">
        <p14:creationId xmlns:p14="http://schemas.microsoft.com/office/powerpoint/2010/main" val="120328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5D116C7-5F60-4D3C-95AC-7090A212BD3E}" type="slidenum">
              <a:rPr lang="en-IN" smtClean="0"/>
              <a:t>9</a:t>
            </a:fld>
            <a:endParaRPr lang="en-IN"/>
          </a:p>
        </p:txBody>
      </p:sp>
    </p:spTree>
    <p:extLst>
      <p:ext uri="{BB962C8B-B14F-4D97-AF65-F5344CB8AC3E}">
        <p14:creationId xmlns:p14="http://schemas.microsoft.com/office/powerpoint/2010/main" val="232925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5D116C7-5F60-4D3C-95AC-7090A212BD3E}" type="slidenum">
              <a:rPr lang="en-IN" smtClean="0"/>
              <a:t>10</a:t>
            </a:fld>
            <a:endParaRPr lang="en-IN"/>
          </a:p>
        </p:txBody>
      </p:sp>
    </p:spTree>
    <p:extLst>
      <p:ext uri="{BB962C8B-B14F-4D97-AF65-F5344CB8AC3E}">
        <p14:creationId xmlns:p14="http://schemas.microsoft.com/office/powerpoint/2010/main" val="22549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1CB75-C4E9-4A2F-8890-445D043453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2374191-1EA1-426C-8B7F-1016381A3D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19FDCD1-53E3-4A9A-A5BA-3D65A0C9802B}"/>
              </a:ext>
            </a:extLst>
          </p:cNvPr>
          <p:cNvSpPr>
            <a:spLocks noGrp="1"/>
          </p:cNvSpPr>
          <p:nvPr>
            <p:ph type="dt" sz="half" idx="10"/>
          </p:nvPr>
        </p:nvSpPr>
        <p:spPr/>
        <p:txBody>
          <a:bodyPr/>
          <a:lstStyle/>
          <a:p>
            <a:fld id="{692A9859-16C4-4F24-A67A-8F4FC00F0055}" type="datetimeFigureOut">
              <a:rPr lang="en-IN" smtClean="0"/>
              <a:t>13-02-2023</a:t>
            </a:fld>
            <a:endParaRPr lang="en-IN"/>
          </a:p>
        </p:txBody>
      </p:sp>
      <p:sp>
        <p:nvSpPr>
          <p:cNvPr id="5" name="Footer Placeholder 4">
            <a:extLst>
              <a:ext uri="{FF2B5EF4-FFF2-40B4-BE49-F238E27FC236}">
                <a16:creationId xmlns:a16="http://schemas.microsoft.com/office/drawing/2014/main" id="{313EDF96-869A-4C2D-839A-B1C7D5B6F81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EB59E17-F117-4E20-A9FE-636A4B77D643}"/>
              </a:ext>
            </a:extLst>
          </p:cNvPr>
          <p:cNvSpPr>
            <a:spLocks noGrp="1"/>
          </p:cNvSpPr>
          <p:nvPr>
            <p:ph type="sldNum" sz="quarter" idx="12"/>
          </p:nvPr>
        </p:nvSpPr>
        <p:spPr/>
        <p:txBody>
          <a:bodyPr/>
          <a:lstStyle/>
          <a:p>
            <a:fld id="{95AAD72D-9179-4C7A-9CEB-4404BF382E42}" type="slidenum">
              <a:rPr lang="en-IN" smtClean="0"/>
              <a:t>‹#›</a:t>
            </a:fld>
            <a:endParaRPr lang="en-IN"/>
          </a:p>
        </p:txBody>
      </p:sp>
    </p:spTree>
    <p:extLst>
      <p:ext uri="{BB962C8B-B14F-4D97-AF65-F5344CB8AC3E}">
        <p14:creationId xmlns:p14="http://schemas.microsoft.com/office/powerpoint/2010/main" val="2375089911"/>
      </p:ext>
    </p:extLst>
  </p:cSld>
  <p:clrMapOvr>
    <a:masterClrMapping/>
  </p:clrMapOvr>
  <mc:AlternateContent xmlns:mc="http://schemas.openxmlformats.org/markup-compatibility/2006" xmlns:p14="http://schemas.microsoft.com/office/powerpoint/2010/main">
    <mc:Choice Requires="p14">
      <p:transition spd="slow" p14:dur="7250" advClick="0"/>
    </mc:Choice>
    <mc:Fallback xmlns="">
      <p:transition spd="slow"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B9C0F-C64B-433A-B926-ED63705D74C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96DEF24-DFF5-4163-A527-462D35AA5C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32CFD27-DA2F-4604-A6FC-90AB17E50807}"/>
              </a:ext>
            </a:extLst>
          </p:cNvPr>
          <p:cNvSpPr>
            <a:spLocks noGrp="1"/>
          </p:cNvSpPr>
          <p:nvPr>
            <p:ph type="dt" sz="half" idx="10"/>
          </p:nvPr>
        </p:nvSpPr>
        <p:spPr/>
        <p:txBody>
          <a:bodyPr/>
          <a:lstStyle/>
          <a:p>
            <a:fld id="{692A9859-16C4-4F24-A67A-8F4FC00F0055}" type="datetimeFigureOut">
              <a:rPr lang="en-IN" smtClean="0"/>
              <a:t>13-02-2023</a:t>
            </a:fld>
            <a:endParaRPr lang="en-IN"/>
          </a:p>
        </p:txBody>
      </p:sp>
      <p:sp>
        <p:nvSpPr>
          <p:cNvPr id="5" name="Footer Placeholder 4">
            <a:extLst>
              <a:ext uri="{FF2B5EF4-FFF2-40B4-BE49-F238E27FC236}">
                <a16:creationId xmlns:a16="http://schemas.microsoft.com/office/drawing/2014/main" id="{3F1C532F-CA85-4CF2-BD4C-A520EECEBD0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4EBE68D-0C97-4D0E-BC22-97685F9A100A}"/>
              </a:ext>
            </a:extLst>
          </p:cNvPr>
          <p:cNvSpPr>
            <a:spLocks noGrp="1"/>
          </p:cNvSpPr>
          <p:nvPr>
            <p:ph type="sldNum" sz="quarter" idx="12"/>
          </p:nvPr>
        </p:nvSpPr>
        <p:spPr/>
        <p:txBody>
          <a:bodyPr/>
          <a:lstStyle/>
          <a:p>
            <a:fld id="{95AAD72D-9179-4C7A-9CEB-4404BF382E42}" type="slidenum">
              <a:rPr lang="en-IN" smtClean="0"/>
              <a:t>‹#›</a:t>
            </a:fld>
            <a:endParaRPr lang="en-IN"/>
          </a:p>
        </p:txBody>
      </p:sp>
    </p:spTree>
    <p:extLst>
      <p:ext uri="{BB962C8B-B14F-4D97-AF65-F5344CB8AC3E}">
        <p14:creationId xmlns:p14="http://schemas.microsoft.com/office/powerpoint/2010/main" val="3440284324"/>
      </p:ext>
    </p:extLst>
  </p:cSld>
  <p:clrMapOvr>
    <a:masterClrMapping/>
  </p:clrMapOvr>
  <mc:AlternateContent xmlns:mc="http://schemas.openxmlformats.org/markup-compatibility/2006" xmlns:p14="http://schemas.microsoft.com/office/powerpoint/2010/main">
    <mc:Choice Requires="p14">
      <p:transition spd="slow" p14:dur="7250" advClick="0"/>
    </mc:Choice>
    <mc:Fallback xmlns="">
      <p:transition spd="slow"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F57263-B95E-40A5-8876-B8C5F4F3F2C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0A9C4C2-5227-4539-BEDE-2875DD164F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6E771F7-BB55-4563-A198-4503320DA90B}"/>
              </a:ext>
            </a:extLst>
          </p:cNvPr>
          <p:cNvSpPr>
            <a:spLocks noGrp="1"/>
          </p:cNvSpPr>
          <p:nvPr>
            <p:ph type="dt" sz="half" idx="10"/>
          </p:nvPr>
        </p:nvSpPr>
        <p:spPr/>
        <p:txBody>
          <a:bodyPr/>
          <a:lstStyle/>
          <a:p>
            <a:fld id="{692A9859-16C4-4F24-A67A-8F4FC00F0055}" type="datetimeFigureOut">
              <a:rPr lang="en-IN" smtClean="0"/>
              <a:t>13-02-2023</a:t>
            </a:fld>
            <a:endParaRPr lang="en-IN"/>
          </a:p>
        </p:txBody>
      </p:sp>
      <p:sp>
        <p:nvSpPr>
          <p:cNvPr id="5" name="Footer Placeholder 4">
            <a:extLst>
              <a:ext uri="{FF2B5EF4-FFF2-40B4-BE49-F238E27FC236}">
                <a16:creationId xmlns:a16="http://schemas.microsoft.com/office/drawing/2014/main" id="{0548092D-FD02-4E06-A737-B413B5383F8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530971C-EACE-405C-AEDC-E23FF1B6B111}"/>
              </a:ext>
            </a:extLst>
          </p:cNvPr>
          <p:cNvSpPr>
            <a:spLocks noGrp="1"/>
          </p:cNvSpPr>
          <p:nvPr>
            <p:ph type="sldNum" sz="quarter" idx="12"/>
          </p:nvPr>
        </p:nvSpPr>
        <p:spPr/>
        <p:txBody>
          <a:bodyPr/>
          <a:lstStyle/>
          <a:p>
            <a:fld id="{95AAD72D-9179-4C7A-9CEB-4404BF382E42}" type="slidenum">
              <a:rPr lang="en-IN" smtClean="0"/>
              <a:t>‹#›</a:t>
            </a:fld>
            <a:endParaRPr lang="en-IN"/>
          </a:p>
        </p:txBody>
      </p:sp>
    </p:spTree>
    <p:extLst>
      <p:ext uri="{BB962C8B-B14F-4D97-AF65-F5344CB8AC3E}">
        <p14:creationId xmlns:p14="http://schemas.microsoft.com/office/powerpoint/2010/main" val="4182375202"/>
      </p:ext>
    </p:extLst>
  </p:cSld>
  <p:clrMapOvr>
    <a:masterClrMapping/>
  </p:clrMapOvr>
  <mc:AlternateContent xmlns:mc="http://schemas.openxmlformats.org/markup-compatibility/2006" xmlns:p14="http://schemas.microsoft.com/office/powerpoint/2010/main">
    <mc:Choice Requires="p14">
      <p:transition spd="slow" p14:dur="7250" advClick="0"/>
    </mc:Choice>
    <mc:Fallback xmlns="">
      <p:transition spd="slow"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B0A55-88AE-45F9-8E36-3DCAEACD67C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C9FE889-4A30-49B5-98B2-044B317817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54A6EA0-0E85-46A4-9E5C-59593A19C3DC}"/>
              </a:ext>
            </a:extLst>
          </p:cNvPr>
          <p:cNvSpPr>
            <a:spLocks noGrp="1"/>
          </p:cNvSpPr>
          <p:nvPr>
            <p:ph type="dt" sz="half" idx="10"/>
          </p:nvPr>
        </p:nvSpPr>
        <p:spPr/>
        <p:txBody>
          <a:bodyPr/>
          <a:lstStyle/>
          <a:p>
            <a:fld id="{692A9859-16C4-4F24-A67A-8F4FC00F0055}" type="datetimeFigureOut">
              <a:rPr lang="en-IN" smtClean="0"/>
              <a:t>13-02-2023</a:t>
            </a:fld>
            <a:endParaRPr lang="en-IN"/>
          </a:p>
        </p:txBody>
      </p:sp>
      <p:sp>
        <p:nvSpPr>
          <p:cNvPr id="5" name="Footer Placeholder 4">
            <a:extLst>
              <a:ext uri="{FF2B5EF4-FFF2-40B4-BE49-F238E27FC236}">
                <a16:creationId xmlns:a16="http://schemas.microsoft.com/office/drawing/2014/main" id="{67FE6020-CBB7-4988-97F6-0454268F36B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2CB35FE-852C-4B54-A4E9-10CF099B6AE4}"/>
              </a:ext>
            </a:extLst>
          </p:cNvPr>
          <p:cNvSpPr>
            <a:spLocks noGrp="1"/>
          </p:cNvSpPr>
          <p:nvPr>
            <p:ph type="sldNum" sz="quarter" idx="12"/>
          </p:nvPr>
        </p:nvSpPr>
        <p:spPr/>
        <p:txBody>
          <a:bodyPr/>
          <a:lstStyle/>
          <a:p>
            <a:fld id="{95AAD72D-9179-4C7A-9CEB-4404BF382E42}" type="slidenum">
              <a:rPr lang="en-IN" smtClean="0"/>
              <a:t>‹#›</a:t>
            </a:fld>
            <a:endParaRPr lang="en-IN"/>
          </a:p>
        </p:txBody>
      </p:sp>
    </p:spTree>
    <p:extLst>
      <p:ext uri="{BB962C8B-B14F-4D97-AF65-F5344CB8AC3E}">
        <p14:creationId xmlns:p14="http://schemas.microsoft.com/office/powerpoint/2010/main" val="112821321"/>
      </p:ext>
    </p:extLst>
  </p:cSld>
  <p:clrMapOvr>
    <a:masterClrMapping/>
  </p:clrMapOvr>
  <mc:AlternateContent xmlns:mc="http://schemas.openxmlformats.org/markup-compatibility/2006" xmlns:p14="http://schemas.microsoft.com/office/powerpoint/2010/main">
    <mc:Choice Requires="p14">
      <p:transition spd="slow" p14:dur="7250" advClick="0"/>
    </mc:Choice>
    <mc:Fallback xmlns="">
      <p:transition spd="slow"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D5C6A-0129-4031-B6D2-8C1261F439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7B31095-06B2-4E8E-9131-0A45D07943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D3C9F8-AFA1-4B80-8DCA-6CD29326C8D0}"/>
              </a:ext>
            </a:extLst>
          </p:cNvPr>
          <p:cNvSpPr>
            <a:spLocks noGrp="1"/>
          </p:cNvSpPr>
          <p:nvPr>
            <p:ph type="dt" sz="half" idx="10"/>
          </p:nvPr>
        </p:nvSpPr>
        <p:spPr/>
        <p:txBody>
          <a:bodyPr/>
          <a:lstStyle/>
          <a:p>
            <a:fld id="{692A9859-16C4-4F24-A67A-8F4FC00F0055}" type="datetimeFigureOut">
              <a:rPr lang="en-IN" smtClean="0"/>
              <a:t>13-02-2023</a:t>
            </a:fld>
            <a:endParaRPr lang="en-IN"/>
          </a:p>
        </p:txBody>
      </p:sp>
      <p:sp>
        <p:nvSpPr>
          <p:cNvPr id="5" name="Footer Placeholder 4">
            <a:extLst>
              <a:ext uri="{FF2B5EF4-FFF2-40B4-BE49-F238E27FC236}">
                <a16:creationId xmlns:a16="http://schemas.microsoft.com/office/drawing/2014/main" id="{78044EAB-FE53-4FB5-85BC-C1DBB0757D9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91E31F2-3516-4437-8BEB-BB47B946D436}"/>
              </a:ext>
            </a:extLst>
          </p:cNvPr>
          <p:cNvSpPr>
            <a:spLocks noGrp="1"/>
          </p:cNvSpPr>
          <p:nvPr>
            <p:ph type="sldNum" sz="quarter" idx="12"/>
          </p:nvPr>
        </p:nvSpPr>
        <p:spPr/>
        <p:txBody>
          <a:bodyPr/>
          <a:lstStyle/>
          <a:p>
            <a:fld id="{95AAD72D-9179-4C7A-9CEB-4404BF382E42}" type="slidenum">
              <a:rPr lang="en-IN" smtClean="0"/>
              <a:t>‹#›</a:t>
            </a:fld>
            <a:endParaRPr lang="en-IN"/>
          </a:p>
        </p:txBody>
      </p:sp>
    </p:spTree>
    <p:extLst>
      <p:ext uri="{BB962C8B-B14F-4D97-AF65-F5344CB8AC3E}">
        <p14:creationId xmlns:p14="http://schemas.microsoft.com/office/powerpoint/2010/main" val="3629926589"/>
      </p:ext>
    </p:extLst>
  </p:cSld>
  <p:clrMapOvr>
    <a:masterClrMapping/>
  </p:clrMapOvr>
  <mc:AlternateContent xmlns:mc="http://schemas.openxmlformats.org/markup-compatibility/2006" xmlns:p14="http://schemas.microsoft.com/office/powerpoint/2010/main">
    <mc:Choice Requires="p14">
      <p:transition spd="slow" p14:dur="7250" advClick="0"/>
    </mc:Choice>
    <mc:Fallback xmlns="">
      <p:transition spd="slow"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3A028-36F8-4A90-A321-96A78418A87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268A3A1-001C-4D17-9291-3C92A9D5ED4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F3DEBCC-DAAC-4B91-BF28-0497D5FDE51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645BE3D-E51F-489E-91DC-0E66F24CB609}"/>
              </a:ext>
            </a:extLst>
          </p:cNvPr>
          <p:cNvSpPr>
            <a:spLocks noGrp="1"/>
          </p:cNvSpPr>
          <p:nvPr>
            <p:ph type="dt" sz="half" idx="10"/>
          </p:nvPr>
        </p:nvSpPr>
        <p:spPr/>
        <p:txBody>
          <a:bodyPr/>
          <a:lstStyle/>
          <a:p>
            <a:fld id="{692A9859-16C4-4F24-A67A-8F4FC00F0055}" type="datetimeFigureOut">
              <a:rPr lang="en-IN" smtClean="0"/>
              <a:t>13-02-2023</a:t>
            </a:fld>
            <a:endParaRPr lang="en-IN"/>
          </a:p>
        </p:txBody>
      </p:sp>
      <p:sp>
        <p:nvSpPr>
          <p:cNvPr id="6" name="Footer Placeholder 5">
            <a:extLst>
              <a:ext uri="{FF2B5EF4-FFF2-40B4-BE49-F238E27FC236}">
                <a16:creationId xmlns:a16="http://schemas.microsoft.com/office/drawing/2014/main" id="{0BF3AF02-1A79-4203-9CD0-49C3E1B8BF6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8539228-209F-4498-A13E-540C97472593}"/>
              </a:ext>
            </a:extLst>
          </p:cNvPr>
          <p:cNvSpPr>
            <a:spLocks noGrp="1"/>
          </p:cNvSpPr>
          <p:nvPr>
            <p:ph type="sldNum" sz="quarter" idx="12"/>
          </p:nvPr>
        </p:nvSpPr>
        <p:spPr/>
        <p:txBody>
          <a:bodyPr/>
          <a:lstStyle/>
          <a:p>
            <a:fld id="{95AAD72D-9179-4C7A-9CEB-4404BF382E42}" type="slidenum">
              <a:rPr lang="en-IN" smtClean="0"/>
              <a:t>‹#›</a:t>
            </a:fld>
            <a:endParaRPr lang="en-IN"/>
          </a:p>
        </p:txBody>
      </p:sp>
    </p:spTree>
    <p:extLst>
      <p:ext uri="{BB962C8B-B14F-4D97-AF65-F5344CB8AC3E}">
        <p14:creationId xmlns:p14="http://schemas.microsoft.com/office/powerpoint/2010/main" val="1915306689"/>
      </p:ext>
    </p:extLst>
  </p:cSld>
  <p:clrMapOvr>
    <a:masterClrMapping/>
  </p:clrMapOvr>
  <mc:AlternateContent xmlns:mc="http://schemas.openxmlformats.org/markup-compatibility/2006" xmlns:p14="http://schemas.microsoft.com/office/powerpoint/2010/main">
    <mc:Choice Requires="p14">
      <p:transition spd="slow" p14:dur="7250" advClick="0"/>
    </mc:Choice>
    <mc:Fallback xmlns="">
      <p:transition spd="slow"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63261-8937-4BDD-B074-7079B6E3144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A4CB67A-535D-46BC-B196-0F4F7091F3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F88A78-27C5-4995-8395-A6E65CCF65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1F67484-E3F8-49EF-82F5-D144AC84F0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14AF5E-E3ED-421F-B43F-08460F55DB8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EF83CE1-0B1E-4F99-928B-52462742A03F}"/>
              </a:ext>
            </a:extLst>
          </p:cNvPr>
          <p:cNvSpPr>
            <a:spLocks noGrp="1"/>
          </p:cNvSpPr>
          <p:nvPr>
            <p:ph type="dt" sz="half" idx="10"/>
          </p:nvPr>
        </p:nvSpPr>
        <p:spPr/>
        <p:txBody>
          <a:bodyPr/>
          <a:lstStyle/>
          <a:p>
            <a:fld id="{692A9859-16C4-4F24-A67A-8F4FC00F0055}" type="datetimeFigureOut">
              <a:rPr lang="en-IN" smtClean="0"/>
              <a:t>13-02-2023</a:t>
            </a:fld>
            <a:endParaRPr lang="en-IN"/>
          </a:p>
        </p:txBody>
      </p:sp>
      <p:sp>
        <p:nvSpPr>
          <p:cNvPr id="8" name="Footer Placeholder 7">
            <a:extLst>
              <a:ext uri="{FF2B5EF4-FFF2-40B4-BE49-F238E27FC236}">
                <a16:creationId xmlns:a16="http://schemas.microsoft.com/office/drawing/2014/main" id="{11A897D7-3C52-4267-8D7F-F7A4C0FEC87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DF887B9-7100-442B-8F99-0DED55879C88}"/>
              </a:ext>
            </a:extLst>
          </p:cNvPr>
          <p:cNvSpPr>
            <a:spLocks noGrp="1"/>
          </p:cNvSpPr>
          <p:nvPr>
            <p:ph type="sldNum" sz="quarter" idx="12"/>
          </p:nvPr>
        </p:nvSpPr>
        <p:spPr/>
        <p:txBody>
          <a:bodyPr/>
          <a:lstStyle/>
          <a:p>
            <a:fld id="{95AAD72D-9179-4C7A-9CEB-4404BF382E42}" type="slidenum">
              <a:rPr lang="en-IN" smtClean="0"/>
              <a:t>‹#›</a:t>
            </a:fld>
            <a:endParaRPr lang="en-IN"/>
          </a:p>
        </p:txBody>
      </p:sp>
    </p:spTree>
    <p:extLst>
      <p:ext uri="{BB962C8B-B14F-4D97-AF65-F5344CB8AC3E}">
        <p14:creationId xmlns:p14="http://schemas.microsoft.com/office/powerpoint/2010/main" val="2916001765"/>
      </p:ext>
    </p:extLst>
  </p:cSld>
  <p:clrMapOvr>
    <a:masterClrMapping/>
  </p:clrMapOvr>
  <mc:AlternateContent xmlns:mc="http://schemas.openxmlformats.org/markup-compatibility/2006" xmlns:p14="http://schemas.microsoft.com/office/powerpoint/2010/main">
    <mc:Choice Requires="p14">
      <p:transition spd="slow" p14:dur="7250" advClick="0"/>
    </mc:Choice>
    <mc:Fallback xmlns="">
      <p:transition spd="slow"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D2518-DDF8-43BE-A516-86B9037C0BB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F3BBEB7-CFE2-4323-B008-1C840D8CFDC4}"/>
              </a:ext>
            </a:extLst>
          </p:cNvPr>
          <p:cNvSpPr>
            <a:spLocks noGrp="1"/>
          </p:cNvSpPr>
          <p:nvPr>
            <p:ph type="dt" sz="half" idx="10"/>
          </p:nvPr>
        </p:nvSpPr>
        <p:spPr/>
        <p:txBody>
          <a:bodyPr/>
          <a:lstStyle/>
          <a:p>
            <a:fld id="{692A9859-16C4-4F24-A67A-8F4FC00F0055}" type="datetimeFigureOut">
              <a:rPr lang="en-IN" smtClean="0"/>
              <a:t>13-02-2023</a:t>
            </a:fld>
            <a:endParaRPr lang="en-IN"/>
          </a:p>
        </p:txBody>
      </p:sp>
      <p:sp>
        <p:nvSpPr>
          <p:cNvPr id="4" name="Footer Placeholder 3">
            <a:extLst>
              <a:ext uri="{FF2B5EF4-FFF2-40B4-BE49-F238E27FC236}">
                <a16:creationId xmlns:a16="http://schemas.microsoft.com/office/drawing/2014/main" id="{51194A6A-EB6F-43EE-8F7E-B88AC39F682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143B8F6-EB44-4ABE-8482-3E13E7C5E296}"/>
              </a:ext>
            </a:extLst>
          </p:cNvPr>
          <p:cNvSpPr>
            <a:spLocks noGrp="1"/>
          </p:cNvSpPr>
          <p:nvPr>
            <p:ph type="sldNum" sz="quarter" idx="12"/>
          </p:nvPr>
        </p:nvSpPr>
        <p:spPr/>
        <p:txBody>
          <a:bodyPr/>
          <a:lstStyle/>
          <a:p>
            <a:fld id="{95AAD72D-9179-4C7A-9CEB-4404BF382E42}" type="slidenum">
              <a:rPr lang="en-IN" smtClean="0"/>
              <a:t>‹#›</a:t>
            </a:fld>
            <a:endParaRPr lang="en-IN"/>
          </a:p>
        </p:txBody>
      </p:sp>
    </p:spTree>
    <p:extLst>
      <p:ext uri="{BB962C8B-B14F-4D97-AF65-F5344CB8AC3E}">
        <p14:creationId xmlns:p14="http://schemas.microsoft.com/office/powerpoint/2010/main" val="913289192"/>
      </p:ext>
    </p:extLst>
  </p:cSld>
  <p:clrMapOvr>
    <a:masterClrMapping/>
  </p:clrMapOvr>
  <mc:AlternateContent xmlns:mc="http://schemas.openxmlformats.org/markup-compatibility/2006" xmlns:p14="http://schemas.microsoft.com/office/powerpoint/2010/main">
    <mc:Choice Requires="p14">
      <p:transition spd="slow" p14:dur="7250" advClick="0"/>
    </mc:Choice>
    <mc:Fallback xmlns="">
      <p:transition spd="slow"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6B7315-2FE2-4B5B-961A-82E952D9012C}"/>
              </a:ext>
            </a:extLst>
          </p:cNvPr>
          <p:cNvSpPr>
            <a:spLocks noGrp="1"/>
          </p:cNvSpPr>
          <p:nvPr>
            <p:ph type="dt" sz="half" idx="10"/>
          </p:nvPr>
        </p:nvSpPr>
        <p:spPr/>
        <p:txBody>
          <a:bodyPr/>
          <a:lstStyle/>
          <a:p>
            <a:fld id="{692A9859-16C4-4F24-A67A-8F4FC00F0055}" type="datetimeFigureOut">
              <a:rPr lang="en-IN" smtClean="0"/>
              <a:t>13-02-2023</a:t>
            </a:fld>
            <a:endParaRPr lang="en-IN"/>
          </a:p>
        </p:txBody>
      </p:sp>
      <p:sp>
        <p:nvSpPr>
          <p:cNvPr id="3" name="Footer Placeholder 2">
            <a:extLst>
              <a:ext uri="{FF2B5EF4-FFF2-40B4-BE49-F238E27FC236}">
                <a16:creationId xmlns:a16="http://schemas.microsoft.com/office/drawing/2014/main" id="{0BCB84C2-449E-4222-AEE9-0C65F9FD6B4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1563822-057B-45F8-BD0D-83022CA71BDE}"/>
              </a:ext>
            </a:extLst>
          </p:cNvPr>
          <p:cNvSpPr>
            <a:spLocks noGrp="1"/>
          </p:cNvSpPr>
          <p:nvPr>
            <p:ph type="sldNum" sz="quarter" idx="12"/>
          </p:nvPr>
        </p:nvSpPr>
        <p:spPr/>
        <p:txBody>
          <a:bodyPr/>
          <a:lstStyle/>
          <a:p>
            <a:fld id="{95AAD72D-9179-4C7A-9CEB-4404BF382E42}" type="slidenum">
              <a:rPr lang="en-IN" smtClean="0"/>
              <a:t>‹#›</a:t>
            </a:fld>
            <a:endParaRPr lang="en-IN"/>
          </a:p>
        </p:txBody>
      </p:sp>
    </p:spTree>
    <p:extLst>
      <p:ext uri="{BB962C8B-B14F-4D97-AF65-F5344CB8AC3E}">
        <p14:creationId xmlns:p14="http://schemas.microsoft.com/office/powerpoint/2010/main" val="1370844235"/>
      </p:ext>
    </p:extLst>
  </p:cSld>
  <p:clrMapOvr>
    <a:masterClrMapping/>
  </p:clrMapOvr>
  <mc:AlternateContent xmlns:mc="http://schemas.openxmlformats.org/markup-compatibility/2006" xmlns:p14="http://schemas.microsoft.com/office/powerpoint/2010/main">
    <mc:Choice Requires="p14">
      <p:transition spd="slow" p14:dur="7250" advClick="0"/>
    </mc:Choice>
    <mc:Fallback xmlns="">
      <p:transition spd="slow"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F34ED-5EC0-4A13-B09E-C501A75325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6E1114D-0CD0-46AA-B86A-775FC2A2B0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C76BD00-E35B-4987-A40F-4454AA1EB6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2B69A1-0127-44D3-8291-5C30EAF0EF82}"/>
              </a:ext>
            </a:extLst>
          </p:cNvPr>
          <p:cNvSpPr>
            <a:spLocks noGrp="1"/>
          </p:cNvSpPr>
          <p:nvPr>
            <p:ph type="dt" sz="half" idx="10"/>
          </p:nvPr>
        </p:nvSpPr>
        <p:spPr/>
        <p:txBody>
          <a:bodyPr/>
          <a:lstStyle/>
          <a:p>
            <a:fld id="{692A9859-16C4-4F24-A67A-8F4FC00F0055}" type="datetimeFigureOut">
              <a:rPr lang="en-IN" smtClean="0"/>
              <a:t>13-02-2023</a:t>
            </a:fld>
            <a:endParaRPr lang="en-IN"/>
          </a:p>
        </p:txBody>
      </p:sp>
      <p:sp>
        <p:nvSpPr>
          <p:cNvPr id="6" name="Footer Placeholder 5">
            <a:extLst>
              <a:ext uri="{FF2B5EF4-FFF2-40B4-BE49-F238E27FC236}">
                <a16:creationId xmlns:a16="http://schemas.microsoft.com/office/drawing/2014/main" id="{F9F94684-BD72-4101-903C-B9AC20D8977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8D05631-50A8-4547-9EDC-79C9208806F5}"/>
              </a:ext>
            </a:extLst>
          </p:cNvPr>
          <p:cNvSpPr>
            <a:spLocks noGrp="1"/>
          </p:cNvSpPr>
          <p:nvPr>
            <p:ph type="sldNum" sz="quarter" idx="12"/>
          </p:nvPr>
        </p:nvSpPr>
        <p:spPr/>
        <p:txBody>
          <a:bodyPr/>
          <a:lstStyle/>
          <a:p>
            <a:fld id="{95AAD72D-9179-4C7A-9CEB-4404BF382E42}" type="slidenum">
              <a:rPr lang="en-IN" smtClean="0"/>
              <a:t>‹#›</a:t>
            </a:fld>
            <a:endParaRPr lang="en-IN"/>
          </a:p>
        </p:txBody>
      </p:sp>
    </p:spTree>
    <p:extLst>
      <p:ext uri="{BB962C8B-B14F-4D97-AF65-F5344CB8AC3E}">
        <p14:creationId xmlns:p14="http://schemas.microsoft.com/office/powerpoint/2010/main" val="3452869466"/>
      </p:ext>
    </p:extLst>
  </p:cSld>
  <p:clrMapOvr>
    <a:masterClrMapping/>
  </p:clrMapOvr>
  <mc:AlternateContent xmlns:mc="http://schemas.openxmlformats.org/markup-compatibility/2006" xmlns:p14="http://schemas.microsoft.com/office/powerpoint/2010/main">
    <mc:Choice Requires="p14">
      <p:transition spd="slow" p14:dur="7250" advClick="0"/>
    </mc:Choice>
    <mc:Fallback xmlns="">
      <p:transition spd="slow"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C30AC-C306-4098-93D0-B8BB99A5B3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FAB392D-1D41-4906-9EF9-05DF0FA952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90EEFDF-48E9-4FF8-8A78-3CD51F18B6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20B6B0-1CA2-4D41-AD34-2F0677ACEC5A}"/>
              </a:ext>
            </a:extLst>
          </p:cNvPr>
          <p:cNvSpPr>
            <a:spLocks noGrp="1"/>
          </p:cNvSpPr>
          <p:nvPr>
            <p:ph type="dt" sz="half" idx="10"/>
          </p:nvPr>
        </p:nvSpPr>
        <p:spPr/>
        <p:txBody>
          <a:bodyPr/>
          <a:lstStyle/>
          <a:p>
            <a:fld id="{692A9859-16C4-4F24-A67A-8F4FC00F0055}" type="datetimeFigureOut">
              <a:rPr lang="en-IN" smtClean="0"/>
              <a:t>13-02-2023</a:t>
            </a:fld>
            <a:endParaRPr lang="en-IN"/>
          </a:p>
        </p:txBody>
      </p:sp>
      <p:sp>
        <p:nvSpPr>
          <p:cNvPr id="6" name="Footer Placeholder 5">
            <a:extLst>
              <a:ext uri="{FF2B5EF4-FFF2-40B4-BE49-F238E27FC236}">
                <a16:creationId xmlns:a16="http://schemas.microsoft.com/office/drawing/2014/main" id="{08302149-9B45-4DE1-BAD8-EADA09F79FF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2B459AD-A277-4D27-8EF5-6388C584879E}"/>
              </a:ext>
            </a:extLst>
          </p:cNvPr>
          <p:cNvSpPr>
            <a:spLocks noGrp="1"/>
          </p:cNvSpPr>
          <p:nvPr>
            <p:ph type="sldNum" sz="quarter" idx="12"/>
          </p:nvPr>
        </p:nvSpPr>
        <p:spPr/>
        <p:txBody>
          <a:bodyPr/>
          <a:lstStyle/>
          <a:p>
            <a:fld id="{95AAD72D-9179-4C7A-9CEB-4404BF382E42}" type="slidenum">
              <a:rPr lang="en-IN" smtClean="0"/>
              <a:t>‹#›</a:t>
            </a:fld>
            <a:endParaRPr lang="en-IN"/>
          </a:p>
        </p:txBody>
      </p:sp>
    </p:spTree>
    <p:extLst>
      <p:ext uri="{BB962C8B-B14F-4D97-AF65-F5344CB8AC3E}">
        <p14:creationId xmlns:p14="http://schemas.microsoft.com/office/powerpoint/2010/main" val="877871867"/>
      </p:ext>
    </p:extLst>
  </p:cSld>
  <p:clrMapOvr>
    <a:masterClrMapping/>
  </p:clrMapOvr>
  <mc:AlternateContent xmlns:mc="http://schemas.openxmlformats.org/markup-compatibility/2006" xmlns:p14="http://schemas.microsoft.com/office/powerpoint/2010/main">
    <mc:Choice Requires="p14">
      <p:transition spd="slow" p14:dur="7250" advClick="0"/>
    </mc:Choice>
    <mc:Fallback xmlns="">
      <p:transition spd="slow"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3BC5CE-039C-439D-A608-DD2BD30A75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24AB0F7-2195-486F-96DE-F64BDA5862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E63C8CA-D890-4ACB-912F-5FB160A6AF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2A9859-16C4-4F24-A67A-8F4FC00F0055}" type="datetimeFigureOut">
              <a:rPr lang="en-IN" smtClean="0"/>
              <a:t>13-02-2023</a:t>
            </a:fld>
            <a:endParaRPr lang="en-IN"/>
          </a:p>
        </p:txBody>
      </p:sp>
      <p:sp>
        <p:nvSpPr>
          <p:cNvPr id="5" name="Footer Placeholder 4">
            <a:extLst>
              <a:ext uri="{FF2B5EF4-FFF2-40B4-BE49-F238E27FC236}">
                <a16:creationId xmlns:a16="http://schemas.microsoft.com/office/drawing/2014/main" id="{9EC0DB7F-CCE0-415D-8599-D798BC7198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87B1BC2-EFF7-4A89-86E1-7F5683BF2B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AD72D-9179-4C7A-9CEB-4404BF382E42}" type="slidenum">
              <a:rPr lang="en-IN" smtClean="0"/>
              <a:t>‹#›</a:t>
            </a:fld>
            <a:endParaRPr lang="en-IN"/>
          </a:p>
        </p:txBody>
      </p:sp>
    </p:spTree>
    <p:extLst>
      <p:ext uri="{BB962C8B-B14F-4D97-AF65-F5344CB8AC3E}">
        <p14:creationId xmlns:p14="http://schemas.microsoft.com/office/powerpoint/2010/main" val="24629311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7250" advClick="0"/>
    </mc:Choice>
    <mc:Fallback xmlns="">
      <p:transition spd="slow" advClick="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jpe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3.jpe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42.jpeg"/><Relationship Id="rId5" Type="http://schemas.openxmlformats.org/officeDocument/2006/relationships/image" Target="../media/image41.png"/><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microsoft.com/office/2007/relationships/hdphoto" Target="../media/hdphoto3.wdp"/></Relationships>
</file>

<file path=ppt/slides/_rels/slide2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7.gif"/></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EC081C8-0E8E-459A-8408-E6559F38DE03}"/>
              </a:ext>
            </a:extLst>
          </p:cNvPr>
          <p:cNvSpPr txBox="1">
            <a:spLocks/>
          </p:cNvSpPr>
          <p:nvPr/>
        </p:nvSpPr>
        <p:spPr bwMode="auto">
          <a:xfrm>
            <a:off x="5842390" y="290992"/>
            <a:ext cx="5190475" cy="11214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1">
                <a:solidFill>
                  <a:schemeClr val="bg1"/>
                </a:solidFill>
                <a:latin typeface="+mj-lt"/>
                <a:ea typeface="ＭＳ Ｐゴシック" charset="0"/>
                <a:cs typeface="+mj-cs"/>
              </a:defRPr>
            </a:lvl1pPr>
            <a:lvl2pPr algn="ctr" rtl="0" eaLnBrk="0" fontAlgn="base" hangingPunct="0">
              <a:spcBef>
                <a:spcPct val="0"/>
              </a:spcBef>
              <a:spcAft>
                <a:spcPct val="0"/>
              </a:spcAft>
              <a:defRPr sz="3600" b="1">
                <a:solidFill>
                  <a:schemeClr val="bg1"/>
                </a:solidFill>
                <a:latin typeface="Arial" charset="0"/>
                <a:ea typeface="ＭＳ Ｐゴシック" charset="0"/>
                <a:cs typeface="Arial" charset="0"/>
              </a:defRPr>
            </a:lvl2pPr>
            <a:lvl3pPr algn="ctr" rtl="0" eaLnBrk="0" fontAlgn="base" hangingPunct="0">
              <a:spcBef>
                <a:spcPct val="0"/>
              </a:spcBef>
              <a:spcAft>
                <a:spcPct val="0"/>
              </a:spcAft>
              <a:defRPr sz="3600" b="1">
                <a:solidFill>
                  <a:schemeClr val="bg1"/>
                </a:solidFill>
                <a:latin typeface="Arial" charset="0"/>
                <a:ea typeface="ＭＳ Ｐゴシック" charset="0"/>
                <a:cs typeface="Arial" charset="0"/>
              </a:defRPr>
            </a:lvl3pPr>
            <a:lvl4pPr algn="ctr" rtl="0" eaLnBrk="0" fontAlgn="base" hangingPunct="0">
              <a:spcBef>
                <a:spcPct val="0"/>
              </a:spcBef>
              <a:spcAft>
                <a:spcPct val="0"/>
              </a:spcAft>
              <a:defRPr sz="3600" b="1">
                <a:solidFill>
                  <a:schemeClr val="bg1"/>
                </a:solidFill>
                <a:latin typeface="Arial" charset="0"/>
                <a:ea typeface="ＭＳ Ｐゴシック" charset="0"/>
                <a:cs typeface="Arial" charset="0"/>
              </a:defRPr>
            </a:lvl4pPr>
            <a:lvl5pPr algn="ctr" rtl="0" eaLnBrk="0" fontAlgn="base" hangingPunct="0">
              <a:spcBef>
                <a:spcPct val="0"/>
              </a:spcBef>
              <a:spcAft>
                <a:spcPct val="0"/>
              </a:spcAft>
              <a:defRPr sz="3600" b="1">
                <a:solidFill>
                  <a:schemeClr val="bg1"/>
                </a:solidFill>
                <a:latin typeface="Arial" charset="0"/>
                <a:ea typeface="ＭＳ Ｐゴシック" charset="0"/>
                <a:cs typeface="Arial" charset="0"/>
              </a:defRPr>
            </a:lvl5pPr>
            <a:lvl6pPr marL="457200" algn="l" rtl="0" fontAlgn="base">
              <a:spcBef>
                <a:spcPct val="0"/>
              </a:spcBef>
              <a:spcAft>
                <a:spcPct val="0"/>
              </a:spcAft>
              <a:defRPr sz="3600" b="1">
                <a:solidFill>
                  <a:srgbClr val="FAFD00"/>
                </a:solidFill>
                <a:latin typeface="Arial" charset="0"/>
                <a:cs typeface="Arial" charset="0"/>
              </a:defRPr>
            </a:lvl6pPr>
            <a:lvl7pPr marL="914400" algn="l" rtl="0" fontAlgn="base">
              <a:spcBef>
                <a:spcPct val="0"/>
              </a:spcBef>
              <a:spcAft>
                <a:spcPct val="0"/>
              </a:spcAft>
              <a:defRPr sz="3600" b="1">
                <a:solidFill>
                  <a:srgbClr val="FAFD00"/>
                </a:solidFill>
                <a:latin typeface="Arial" charset="0"/>
                <a:cs typeface="Arial" charset="0"/>
              </a:defRPr>
            </a:lvl7pPr>
            <a:lvl8pPr marL="1371600" algn="l" rtl="0" fontAlgn="base">
              <a:spcBef>
                <a:spcPct val="0"/>
              </a:spcBef>
              <a:spcAft>
                <a:spcPct val="0"/>
              </a:spcAft>
              <a:defRPr sz="3600" b="1">
                <a:solidFill>
                  <a:srgbClr val="FAFD00"/>
                </a:solidFill>
                <a:latin typeface="Arial" charset="0"/>
                <a:cs typeface="Arial" charset="0"/>
              </a:defRPr>
            </a:lvl8pPr>
            <a:lvl9pPr marL="1828800" algn="l" rtl="0" fontAlgn="base">
              <a:spcBef>
                <a:spcPct val="0"/>
              </a:spcBef>
              <a:spcAft>
                <a:spcPct val="0"/>
              </a:spcAft>
              <a:defRPr sz="3600" b="1">
                <a:solidFill>
                  <a:srgbClr val="FAFD00"/>
                </a:solidFill>
                <a:latin typeface="Arial" charset="0"/>
                <a:cs typeface="Arial" charset="0"/>
              </a:defRPr>
            </a:lvl9pPr>
          </a:lstStyle>
          <a:p>
            <a:r>
              <a:rPr lang="en-IN" sz="4400" dirty="0">
                <a:solidFill>
                  <a:srgbClr val="FFFF00"/>
                </a:solidFill>
                <a:latin typeface="+mn-lt"/>
              </a:rPr>
              <a:t>Electrical Science</a:t>
            </a:r>
          </a:p>
        </p:txBody>
      </p:sp>
      <p:sp>
        <p:nvSpPr>
          <p:cNvPr id="5" name="Subtitle 2">
            <a:extLst>
              <a:ext uri="{FF2B5EF4-FFF2-40B4-BE49-F238E27FC236}">
                <a16:creationId xmlns:a16="http://schemas.microsoft.com/office/drawing/2014/main" id="{493A4C4F-F3F3-4ECF-B345-32A110A81002}"/>
              </a:ext>
            </a:extLst>
          </p:cNvPr>
          <p:cNvSpPr txBox="1">
            <a:spLocks/>
          </p:cNvSpPr>
          <p:nvPr/>
        </p:nvSpPr>
        <p:spPr bwMode="auto">
          <a:xfrm>
            <a:off x="6133747" y="2828864"/>
            <a:ext cx="4607760" cy="10034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00FF"/>
              </a:buClr>
              <a:buSzPct val="125000"/>
              <a:buFont typeface="Arial" pitchFamily="34" charset="0"/>
              <a:buChar char="•"/>
              <a:defRPr sz="2800">
                <a:solidFill>
                  <a:srgbClr val="000090"/>
                </a:solidFill>
                <a:latin typeface="+mn-lt"/>
                <a:ea typeface="ＭＳ Ｐゴシック" charset="0"/>
                <a:cs typeface="+mn-cs"/>
              </a:defRPr>
            </a:lvl1pPr>
            <a:lvl2pPr marL="742950" indent="-285750" algn="l" rtl="0" eaLnBrk="0" fontAlgn="base" hangingPunct="0">
              <a:spcBef>
                <a:spcPct val="20000"/>
              </a:spcBef>
              <a:spcAft>
                <a:spcPct val="0"/>
              </a:spcAft>
              <a:buClr>
                <a:srgbClr val="0000FF"/>
              </a:buClr>
              <a:buSzPct val="115000"/>
              <a:buFont typeface="Arial" pitchFamily="34" charset="0"/>
              <a:buChar char="–"/>
              <a:defRPr sz="2800">
                <a:solidFill>
                  <a:srgbClr val="000090"/>
                </a:solidFill>
                <a:latin typeface="+mn-lt"/>
                <a:ea typeface="Arial" charset="0"/>
                <a:cs typeface="+mn-cs"/>
              </a:defRPr>
            </a:lvl2pPr>
            <a:lvl3pPr marL="1143000" indent="-228600" algn="l" rtl="0" eaLnBrk="0" fontAlgn="base" hangingPunct="0">
              <a:spcBef>
                <a:spcPct val="20000"/>
              </a:spcBef>
              <a:spcAft>
                <a:spcPct val="0"/>
              </a:spcAft>
              <a:buClr>
                <a:srgbClr val="0000FF"/>
              </a:buClr>
              <a:buSzPct val="115000"/>
              <a:buChar char="•"/>
              <a:defRPr sz="2400">
                <a:solidFill>
                  <a:srgbClr val="000090"/>
                </a:solidFill>
                <a:latin typeface="+mn-lt"/>
                <a:ea typeface="Arial" charset="0"/>
                <a:cs typeface="+mn-cs"/>
              </a:defRPr>
            </a:lvl3pPr>
            <a:lvl4pPr marL="1600200" indent="-228600" algn="l" rtl="0" eaLnBrk="0" fontAlgn="base" hangingPunct="0">
              <a:spcBef>
                <a:spcPct val="20000"/>
              </a:spcBef>
              <a:spcAft>
                <a:spcPct val="0"/>
              </a:spcAft>
              <a:buClr>
                <a:srgbClr val="0000FF"/>
              </a:buClr>
              <a:buSzPct val="115000"/>
              <a:buChar char="–"/>
              <a:defRPr sz="2400">
                <a:solidFill>
                  <a:srgbClr val="000090"/>
                </a:solidFill>
                <a:latin typeface="+mn-lt"/>
                <a:ea typeface="Arial" charset="0"/>
                <a:cs typeface="+mn-cs"/>
              </a:defRPr>
            </a:lvl4pPr>
            <a:lvl5pPr marL="2057400" indent="-228600" algn="l" rtl="0" eaLnBrk="0" fontAlgn="base" hangingPunct="0">
              <a:spcBef>
                <a:spcPct val="20000"/>
              </a:spcBef>
              <a:spcAft>
                <a:spcPct val="0"/>
              </a:spcAft>
              <a:buChar char="»"/>
              <a:defRPr sz="2000">
                <a:solidFill>
                  <a:schemeClr val="bg1"/>
                </a:solidFill>
                <a:latin typeface="+mn-lt"/>
                <a:ea typeface="Arial" charset="0"/>
                <a:cs typeface="+mn-cs"/>
              </a:defRPr>
            </a:lvl5pPr>
            <a:lvl6pPr marL="2514600" indent="-228600" algn="l" rtl="0" fontAlgn="base">
              <a:spcBef>
                <a:spcPct val="20000"/>
              </a:spcBef>
              <a:spcAft>
                <a:spcPct val="0"/>
              </a:spcAft>
              <a:buChar char="»"/>
              <a:defRPr sz="2000">
                <a:solidFill>
                  <a:schemeClr val="bg1"/>
                </a:solidFill>
                <a:latin typeface="+mn-lt"/>
                <a:cs typeface="+mn-cs"/>
              </a:defRPr>
            </a:lvl6pPr>
            <a:lvl7pPr marL="2971800" indent="-228600" algn="l" rtl="0" fontAlgn="base">
              <a:spcBef>
                <a:spcPct val="20000"/>
              </a:spcBef>
              <a:spcAft>
                <a:spcPct val="0"/>
              </a:spcAft>
              <a:buChar char="»"/>
              <a:defRPr sz="2000">
                <a:solidFill>
                  <a:schemeClr val="bg1"/>
                </a:solidFill>
                <a:latin typeface="+mn-lt"/>
                <a:cs typeface="+mn-cs"/>
              </a:defRPr>
            </a:lvl7pPr>
            <a:lvl8pPr marL="3429000" indent="-228600" algn="l" rtl="0" fontAlgn="base">
              <a:spcBef>
                <a:spcPct val="20000"/>
              </a:spcBef>
              <a:spcAft>
                <a:spcPct val="0"/>
              </a:spcAft>
              <a:buChar char="»"/>
              <a:defRPr sz="2000">
                <a:solidFill>
                  <a:schemeClr val="bg1"/>
                </a:solidFill>
                <a:latin typeface="+mn-lt"/>
                <a:cs typeface="+mn-cs"/>
              </a:defRPr>
            </a:lvl8pPr>
            <a:lvl9pPr marL="3886200" indent="-228600" algn="l" rtl="0" fontAlgn="base">
              <a:spcBef>
                <a:spcPct val="20000"/>
              </a:spcBef>
              <a:spcAft>
                <a:spcPct val="0"/>
              </a:spcAft>
              <a:buChar char="»"/>
              <a:defRPr sz="2000">
                <a:solidFill>
                  <a:schemeClr val="bg1"/>
                </a:solidFill>
                <a:latin typeface="+mn-lt"/>
                <a:cs typeface="+mn-cs"/>
              </a:defRPr>
            </a:lvl9pPr>
          </a:lstStyle>
          <a:p>
            <a:pPr algn="ctr">
              <a:buNone/>
            </a:pPr>
            <a:r>
              <a:rPr lang="en-US" dirty="0">
                <a:solidFill>
                  <a:srgbClr val="000099"/>
                </a:solidFill>
              </a:rPr>
              <a:t>By</a:t>
            </a:r>
          </a:p>
          <a:p>
            <a:pPr algn="ctr">
              <a:buNone/>
            </a:pPr>
            <a:r>
              <a:rPr lang="en-US" b="1" dirty="0">
                <a:solidFill>
                  <a:srgbClr val="000099"/>
                </a:solidFill>
              </a:rPr>
              <a:t>Dr. Manoj Kumar</a:t>
            </a:r>
          </a:p>
          <a:p>
            <a:pPr algn="ctr">
              <a:buNone/>
            </a:pPr>
            <a:endParaRPr lang="en-US" kern="0" dirty="0">
              <a:solidFill>
                <a:schemeClr val="tx1"/>
              </a:solidFill>
              <a:ea typeface="ＭＳ Ｐゴシック" pitchFamily="34" charset="-128"/>
            </a:endParaRPr>
          </a:p>
        </p:txBody>
      </p:sp>
      <p:sp>
        <p:nvSpPr>
          <p:cNvPr id="9" name="Subtitle 2">
            <a:extLst>
              <a:ext uri="{FF2B5EF4-FFF2-40B4-BE49-F238E27FC236}">
                <a16:creationId xmlns:a16="http://schemas.microsoft.com/office/drawing/2014/main" id="{834967AA-3153-4D16-ACD5-B9DD316B0801}"/>
              </a:ext>
            </a:extLst>
          </p:cNvPr>
          <p:cNvSpPr txBox="1">
            <a:spLocks/>
          </p:cNvSpPr>
          <p:nvPr/>
        </p:nvSpPr>
        <p:spPr bwMode="auto">
          <a:xfrm>
            <a:off x="703706" y="5350459"/>
            <a:ext cx="10784587" cy="9033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00FF"/>
              </a:buClr>
              <a:buSzPct val="125000"/>
              <a:buFont typeface="Arial" pitchFamily="34" charset="0"/>
              <a:buChar char="•"/>
              <a:defRPr sz="2800">
                <a:solidFill>
                  <a:srgbClr val="000090"/>
                </a:solidFill>
                <a:latin typeface="+mn-lt"/>
                <a:ea typeface="ＭＳ Ｐゴシック" charset="0"/>
                <a:cs typeface="+mn-cs"/>
              </a:defRPr>
            </a:lvl1pPr>
            <a:lvl2pPr marL="742950" indent="-285750" algn="l" rtl="0" eaLnBrk="0" fontAlgn="base" hangingPunct="0">
              <a:spcBef>
                <a:spcPct val="20000"/>
              </a:spcBef>
              <a:spcAft>
                <a:spcPct val="0"/>
              </a:spcAft>
              <a:buClr>
                <a:srgbClr val="0000FF"/>
              </a:buClr>
              <a:buSzPct val="115000"/>
              <a:buFont typeface="Arial" pitchFamily="34" charset="0"/>
              <a:buChar char="–"/>
              <a:defRPr sz="2800">
                <a:solidFill>
                  <a:srgbClr val="000090"/>
                </a:solidFill>
                <a:latin typeface="+mn-lt"/>
                <a:ea typeface="Arial" charset="0"/>
                <a:cs typeface="+mn-cs"/>
              </a:defRPr>
            </a:lvl2pPr>
            <a:lvl3pPr marL="1143000" indent="-228600" algn="l" rtl="0" eaLnBrk="0" fontAlgn="base" hangingPunct="0">
              <a:spcBef>
                <a:spcPct val="20000"/>
              </a:spcBef>
              <a:spcAft>
                <a:spcPct val="0"/>
              </a:spcAft>
              <a:buClr>
                <a:srgbClr val="0000FF"/>
              </a:buClr>
              <a:buSzPct val="115000"/>
              <a:buChar char="•"/>
              <a:defRPr sz="2400">
                <a:solidFill>
                  <a:srgbClr val="000090"/>
                </a:solidFill>
                <a:latin typeface="+mn-lt"/>
                <a:ea typeface="Arial" charset="0"/>
                <a:cs typeface="+mn-cs"/>
              </a:defRPr>
            </a:lvl3pPr>
            <a:lvl4pPr marL="1600200" indent="-228600" algn="l" rtl="0" eaLnBrk="0" fontAlgn="base" hangingPunct="0">
              <a:spcBef>
                <a:spcPct val="20000"/>
              </a:spcBef>
              <a:spcAft>
                <a:spcPct val="0"/>
              </a:spcAft>
              <a:buClr>
                <a:srgbClr val="0000FF"/>
              </a:buClr>
              <a:buSzPct val="115000"/>
              <a:buChar char="–"/>
              <a:defRPr sz="2400">
                <a:solidFill>
                  <a:srgbClr val="000090"/>
                </a:solidFill>
                <a:latin typeface="+mn-lt"/>
                <a:ea typeface="Arial" charset="0"/>
                <a:cs typeface="+mn-cs"/>
              </a:defRPr>
            </a:lvl4pPr>
            <a:lvl5pPr marL="2057400" indent="-228600" algn="l" rtl="0" eaLnBrk="0" fontAlgn="base" hangingPunct="0">
              <a:spcBef>
                <a:spcPct val="20000"/>
              </a:spcBef>
              <a:spcAft>
                <a:spcPct val="0"/>
              </a:spcAft>
              <a:buChar char="»"/>
              <a:defRPr sz="2000">
                <a:solidFill>
                  <a:schemeClr val="bg1"/>
                </a:solidFill>
                <a:latin typeface="+mn-lt"/>
                <a:ea typeface="Arial" charset="0"/>
                <a:cs typeface="+mn-cs"/>
              </a:defRPr>
            </a:lvl5pPr>
            <a:lvl6pPr marL="2514600" indent="-228600" algn="l" rtl="0" fontAlgn="base">
              <a:spcBef>
                <a:spcPct val="20000"/>
              </a:spcBef>
              <a:spcAft>
                <a:spcPct val="0"/>
              </a:spcAft>
              <a:buChar char="»"/>
              <a:defRPr sz="2000">
                <a:solidFill>
                  <a:schemeClr val="bg1"/>
                </a:solidFill>
                <a:latin typeface="+mn-lt"/>
                <a:cs typeface="+mn-cs"/>
              </a:defRPr>
            </a:lvl6pPr>
            <a:lvl7pPr marL="2971800" indent="-228600" algn="l" rtl="0" fontAlgn="base">
              <a:spcBef>
                <a:spcPct val="20000"/>
              </a:spcBef>
              <a:spcAft>
                <a:spcPct val="0"/>
              </a:spcAft>
              <a:buChar char="»"/>
              <a:defRPr sz="2000">
                <a:solidFill>
                  <a:schemeClr val="bg1"/>
                </a:solidFill>
                <a:latin typeface="+mn-lt"/>
                <a:cs typeface="+mn-cs"/>
              </a:defRPr>
            </a:lvl7pPr>
            <a:lvl8pPr marL="3429000" indent="-228600" algn="l" rtl="0" fontAlgn="base">
              <a:spcBef>
                <a:spcPct val="20000"/>
              </a:spcBef>
              <a:spcAft>
                <a:spcPct val="0"/>
              </a:spcAft>
              <a:buChar char="»"/>
              <a:defRPr sz="2000">
                <a:solidFill>
                  <a:schemeClr val="bg1"/>
                </a:solidFill>
                <a:latin typeface="+mn-lt"/>
                <a:cs typeface="+mn-cs"/>
              </a:defRPr>
            </a:lvl8pPr>
            <a:lvl9pPr marL="3886200" indent="-228600" algn="l" rtl="0" fontAlgn="base">
              <a:spcBef>
                <a:spcPct val="20000"/>
              </a:spcBef>
              <a:spcAft>
                <a:spcPct val="0"/>
              </a:spcAft>
              <a:buChar char="»"/>
              <a:defRPr sz="2000">
                <a:solidFill>
                  <a:schemeClr val="bg1"/>
                </a:solidFill>
                <a:latin typeface="+mn-lt"/>
                <a:cs typeface="+mn-cs"/>
              </a:defRPr>
            </a:lvl9pPr>
          </a:lstStyle>
          <a:p>
            <a:pPr algn="ctr">
              <a:buNone/>
            </a:pPr>
            <a:r>
              <a:rPr lang="en-US" sz="2400" b="1" dirty="0">
                <a:solidFill>
                  <a:srgbClr val="990033"/>
                </a:solidFill>
              </a:rPr>
              <a:t>University School of Automation and Robotics</a:t>
            </a:r>
          </a:p>
          <a:p>
            <a:pPr algn="ctr">
              <a:buNone/>
            </a:pPr>
            <a:r>
              <a:rPr lang="en-IN" sz="2400" b="1" i="0" dirty="0">
                <a:solidFill>
                  <a:srgbClr val="990033"/>
                </a:solidFill>
                <a:effectLst/>
              </a:rPr>
              <a:t>GGSIP University, East Campus, Delhi, India</a:t>
            </a:r>
            <a:endParaRPr lang="en-US" sz="2400" b="1" dirty="0">
              <a:solidFill>
                <a:srgbClr val="990033"/>
              </a:solidFill>
            </a:endParaRPr>
          </a:p>
        </p:txBody>
      </p:sp>
      <p:sp>
        <p:nvSpPr>
          <p:cNvPr id="10" name="Slide Number Placeholder 3">
            <a:extLst>
              <a:ext uri="{FF2B5EF4-FFF2-40B4-BE49-F238E27FC236}">
                <a16:creationId xmlns:a16="http://schemas.microsoft.com/office/drawing/2014/main" id="{9E0B743C-0E21-4C43-BE9F-11C16717B985}"/>
              </a:ext>
            </a:extLst>
          </p:cNvPr>
          <p:cNvSpPr txBox="1">
            <a:spLocks/>
          </p:cNvSpPr>
          <p:nvPr/>
        </p:nvSpPr>
        <p:spPr>
          <a:xfrm>
            <a:off x="6962775" y="6378575"/>
            <a:ext cx="2133600" cy="47625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B3EFC4A-17D3-43EE-9308-F361F8556619}" type="slidenum">
              <a:rPr lang="en-US" smtClean="0"/>
              <a:pPr/>
              <a:t>1</a:t>
            </a:fld>
            <a:endParaRPr lang="en-US"/>
          </a:p>
        </p:txBody>
      </p:sp>
      <p:sp>
        <p:nvSpPr>
          <p:cNvPr id="11" name="Rectangle 10">
            <a:extLst>
              <a:ext uri="{FF2B5EF4-FFF2-40B4-BE49-F238E27FC236}">
                <a16:creationId xmlns:a16="http://schemas.microsoft.com/office/drawing/2014/main" id="{10C5A404-0071-4C5C-92FC-F36C54EAFFB2}"/>
              </a:ext>
            </a:extLst>
          </p:cNvPr>
          <p:cNvSpPr/>
          <p:nvPr/>
        </p:nvSpPr>
        <p:spPr bwMode="auto">
          <a:xfrm>
            <a:off x="0" y="6434052"/>
            <a:ext cx="3009207" cy="428076"/>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20000"/>
              </a:spcBef>
            </a:pPr>
            <a:endParaRPr kumimoji="0" lang="en-US" sz="1800" b="0" i="0" u="none" strike="noStrike" cap="none" normalizeH="0" baseline="0" dirty="0">
              <a:ln>
                <a:noFill/>
              </a:ln>
              <a:solidFill>
                <a:schemeClr val="tx1"/>
              </a:solidFill>
              <a:effectLst/>
              <a:latin typeface="Arial" charset="0"/>
              <a:cs typeface="Arial" charset="0"/>
            </a:endParaRPr>
          </a:p>
        </p:txBody>
      </p:sp>
      <p:sp>
        <p:nvSpPr>
          <p:cNvPr id="12" name="Rectangle 11">
            <a:extLst>
              <a:ext uri="{FF2B5EF4-FFF2-40B4-BE49-F238E27FC236}">
                <a16:creationId xmlns:a16="http://schemas.microsoft.com/office/drawing/2014/main" id="{99B4FC03-2FBD-4392-AF04-A2DE4A26D82C}"/>
              </a:ext>
            </a:extLst>
          </p:cNvPr>
          <p:cNvSpPr/>
          <p:nvPr/>
        </p:nvSpPr>
        <p:spPr bwMode="auto">
          <a:xfrm>
            <a:off x="3009207" y="6434051"/>
            <a:ext cx="9182793" cy="423949"/>
          </a:xfrm>
          <a:prstGeom prst="rect">
            <a:avLst/>
          </a:prstGeom>
          <a:solidFill>
            <a:schemeClr val="bg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20000"/>
              </a:spcBef>
            </a:pPr>
            <a:endParaRPr lang="en-IN" dirty="0">
              <a:latin typeface="Arial" charset="0"/>
              <a:cs typeface="Arial" charset="0"/>
            </a:endParaRPr>
          </a:p>
        </p:txBody>
      </p:sp>
      <p:sp>
        <p:nvSpPr>
          <p:cNvPr id="13" name="TextBox 12">
            <a:extLst>
              <a:ext uri="{FF2B5EF4-FFF2-40B4-BE49-F238E27FC236}">
                <a16:creationId xmlns:a16="http://schemas.microsoft.com/office/drawing/2014/main" id="{83D6A3C7-6AAB-4281-A0B0-ED0A254C18DB}"/>
              </a:ext>
            </a:extLst>
          </p:cNvPr>
          <p:cNvSpPr txBox="1"/>
          <p:nvPr/>
        </p:nvSpPr>
        <p:spPr>
          <a:xfrm>
            <a:off x="857045" y="6446886"/>
            <a:ext cx="1276556" cy="400110"/>
          </a:xfrm>
          <a:prstGeom prst="rect">
            <a:avLst/>
          </a:prstGeom>
          <a:noFill/>
        </p:spPr>
        <p:txBody>
          <a:bodyPr wrap="square" rtlCol="0">
            <a:spAutoFit/>
          </a:bodyPr>
          <a:lstStyle/>
          <a:p>
            <a:pPr algn="ctr"/>
            <a:r>
              <a:rPr lang="en-IN" sz="2000" b="1" dirty="0"/>
              <a:t>Lecture</a:t>
            </a:r>
          </a:p>
        </p:txBody>
      </p:sp>
      <p:sp>
        <p:nvSpPr>
          <p:cNvPr id="14" name="TextBox 13">
            <a:extLst>
              <a:ext uri="{FF2B5EF4-FFF2-40B4-BE49-F238E27FC236}">
                <a16:creationId xmlns:a16="http://schemas.microsoft.com/office/drawing/2014/main" id="{B1157E17-D679-4446-A687-AF14274F4829}"/>
              </a:ext>
            </a:extLst>
          </p:cNvPr>
          <p:cNvSpPr txBox="1"/>
          <p:nvPr/>
        </p:nvSpPr>
        <p:spPr>
          <a:xfrm>
            <a:off x="3009207" y="6458137"/>
            <a:ext cx="4159188" cy="400110"/>
          </a:xfrm>
          <a:prstGeom prst="rect">
            <a:avLst/>
          </a:prstGeom>
          <a:noFill/>
        </p:spPr>
        <p:txBody>
          <a:bodyPr wrap="square" rtlCol="0">
            <a:spAutoFit/>
          </a:bodyPr>
          <a:lstStyle/>
          <a:p>
            <a:pPr algn="ctr"/>
            <a:r>
              <a:rPr lang="en-IN" sz="2000" b="1" dirty="0"/>
              <a:t>AC Generator and Motor</a:t>
            </a:r>
          </a:p>
        </p:txBody>
      </p:sp>
      <p:pic>
        <p:nvPicPr>
          <p:cNvPr id="7" name="Picture 6">
            <a:extLst>
              <a:ext uri="{FF2B5EF4-FFF2-40B4-BE49-F238E27FC236}">
                <a16:creationId xmlns:a16="http://schemas.microsoft.com/office/drawing/2014/main" id="{82460338-97B0-DE30-7559-422AC0E1C2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0603" y="1251656"/>
            <a:ext cx="1674051" cy="1554480"/>
          </a:xfrm>
          <a:prstGeom prst="rect">
            <a:avLst/>
          </a:prstGeom>
        </p:spPr>
      </p:pic>
    </p:spTree>
    <p:extLst>
      <p:ext uri="{BB962C8B-B14F-4D97-AF65-F5344CB8AC3E}">
        <p14:creationId xmlns:p14="http://schemas.microsoft.com/office/powerpoint/2010/main" val="272424694"/>
      </p:ext>
    </p:extLst>
  </p:cSld>
  <p:clrMapOvr>
    <a:masterClrMapping/>
  </p:clrMapOvr>
  <mc:AlternateContent xmlns:mc="http://schemas.openxmlformats.org/markup-compatibility/2006" xmlns:p14="http://schemas.microsoft.com/office/powerpoint/2010/main">
    <mc:Choice Requires="p14">
      <p:transition spd="slow" p14:dur="7250" advClick="0"/>
    </mc:Choice>
    <mc:Fallback xmlns="">
      <p:transition spd="slow"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4DCA49-7F54-43D2-BD8D-C7D6BF964B31}"/>
              </a:ext>
            </a:extLst>
          </p:cNvPr>
          <p:cNvSpPr/>
          <p:nvPr/>
        </p:nvSpPr>
        <p:spPr bwMode="auto">
          <a:xfrm>
            <a:off x="0" y="-4234"/>
            <a:ext cx="12192000" cy="999257"/>
          </a:xfrm>
          <a:prstGeom prst="rect">
            <a:avLst/>
          </a:prstGeom>
          <a:solidFill>
            <a:srgbClr val="666699">
              <a:alpha val="83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20000"/>
              </a:spcBef>
            </a:pPr>
            <a:endParaRPr lang="en-IN" dirty="0">
              <a:latin typeface="Arial" charset="0"/>
              <a:cs typeface="Arial" charset="0"/>
            </a:endParaRPr>
          </a:p>
        </p:txBody>
      </p:sp>
      <p:sp>
        <p:nvSpPr>
          <p:cNvPr id="5" name="Title 1">
            <a:extLst>
              <a:ext uri="{FF2B5EF4-FFF2-40B4-BE49-F238E27FC236}">
                <a16:creationId xmlns:a16="http://schemas.microsoft.com/office/drawing/2014/main" id="{DDBF7838-A92E-4096-92DE-D9A2E396A0F8}"/>
              </a:ext>
            </a:extLst>
          </p:cNvPr>
          <p:cNvSpPr txBox="1">
            <a:spLocks/>
          </p:cNvSpPr>
          <p:nvPr/>
        </p:nvSpPr>
        <p:spPr>
          <a:xfrm>
            <a:off x="2061372" y="174580"/>
            <a:ext cx="8069262" cy="6600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var(--e-global-typography-primary-font-family)"/>
              </a:rPr>
              <a:t>Practical </a:t>
            </a:r>
            <a:r>
              <a:rPr lang="en-IN" b="1" dirty="0">
                <a:latin typeface="var(--e-global-typography-primary-font-family)"/>
              </a:rPr>
              <a:t>AC Generator</a:t>
            </a:r>
            <a:endParaRPr lang="en-US" b="1" dirty="0">
              <a:latin typeface="var(--e-global-typography-primary-font-family)"/>
            </a:endParaRPr>
          </a:p>
        </p:txBody>
      </p:sp>
      <p:pic>
        <p:nvPicPr>
          <p:cNvPr id="3" name="Picture 2">
            <a:extLst>
              <a:ext uri="{FF2B5EF4-FFF2-40B4-BE49-F238E27FC236}">
                <a16:creationId xmlns:a16="http://schemas.microsoft.com/office/drawing/2014/main" id="{E1A566D4-7F81-0114-91E3-84F1090D4830}"/>
              </a:ext>
            </a:extLst>
          </p:cNvPr>
          <p:cNvPicPr>
            <a:picLocks noChangeAspect="1"/>
          </p:cNvPicPr>
          <p:nvPr/>
        </p:nvPicPr>
        <p:blipFill>
          <a:blip r:embed="rId3"/>
          <a:stretch>
            <a:fillRect/>
          </a:stretch>
        </p:blipFill>
        <p:spPr>
          <a:xfrm>
            <a:off x="986042" y="1317455"/>
            <a:ext cx="10219915" cy="3913763"/>
          </a:xfrm>
          <a:prstGeom prst="rect">
            <a:avLst/>
          </a:prstGeom>
        </p:spPr>
      </p:pic>
    </p:spTree>
    <p:extLst>
      <p:ext uri="{BB962C8B-B14F-4D97-AF65-F5344CB8AC3E}">
        <p14:creationId xmlns:p14="http://schemas.microsoft.com/office/powerpoint/2010/main" val="455191677"/>
      </p:ext>
    </p:extLst>
  </p:cSld>
  <p:clrMapOvr>
    <a:masterClrMapping/>
  </p:clrMapOvr>
  <mc:AlternateContent xmlns:mc="http://schemas.openxmlformats.org/markup-compatibility/2006" xmlns:p14="http://schemas.microsoft.com/office/powerpoint/2010/main">
    <mc:Choice Requires="p14">
      <p:transition spd="slow" p14:dur="7250" advClick="0"/>
    </mc:Choice>
    <mc:Fallback xmlns="">
      <p:transition spd="slow"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4DCA49-7F54-43D2-BD8D-C7D6BF964B31}"/>
              </a:ext>
            </a:extLst>
          </p:cNvPr>
          <p:cNvSpPr/>
          <p:nvPr/>
        </p:nvSpPr>
        <p:spPr bwMode="auto">
          <a:xfrm>
            <a:off x="0" y="-4234"/>
            <a:ext cx="12192000" cy="999257"/>
          </a:xfrm>
          <a:prstGeom prst="rect">
            <a:avLst/>
          </a:prstGeom>
          <a:solidFill>
            <a:srgbClr val="666699">
              <a:alpha val="83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20000"/>
              </a:spcBef>
            </a:pPr>
            <a:endParaRPr lang="en-IN" dirty="0">
              <a:latin typeface="Arial" charset="0"/>
              <a:cs typeface="Arial" charset="0"/>
            </a:endParaRPr>
          </a:p>
        </p:txBody>
      </p:sp>
      <p:sp>
        <p:nvSpPr>
          <p:cNvPr id="5" name="Title 1">
            <a:extLst>
              <a:ext uri="{FF2B5EF4-FFF2-40B4-BE49-F238E27FC236}">
                <a16:creationId xmlns:a16="http://schemas.microsoft.com/office/drawing/2014/main" id="{DDBF7838-A92E-4096-92DE-D9A2E396A0F8}"/>
              </a:ext>
            </a:extLst>
          </p:cNvPr>
          <p:cNvSpPr txBox="1">
            <a:spLocks/>
          </p:cNvSpPr>
          <p:nvPr/>
        </p:nvSpPr>
        <p:spPr>
          <a:xfrm>
            <a:off x="0" y="174580"/>
            <a:ext cx="12192000" cy="6600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var(--e-global-typography-primary-font-family)"/>
              </a:rPr>
              <a:t>Squirrel Cage and phase wound rotor</a:t>
            </a:r>
          </a:p>
        </p:txBody>
      </p:sp>
      <p:pic>
        <p:nvPicPr>
          <p:cNvPr id="5122" name="Picture 2" descr="Slip ring rotor and squirrel cage rotor">
            <a:extLst>
              <a:ext uri="{FF2B5EF4-FFF2-40B4-BE49-F238E27FC236}">
                <a16:creationId xmlns:a16="http://schemas.microsoft.com/office/drawing/2014/main" id="{11B9EC60-2D93-6264-2A70-566836ACC8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6030" y="1013468"/>
            <a:ext cx="6781800" cy="381790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3273DDE-87C3-65D5-F837-678C8FED780F}"/>
              </a:ext>
            </a:extLst>
          </p:cNvPr>
          <p:cNvPicPr>
            <a:picLocks noChangeAspect="1"/>
          </p:cNvPicPr>
          <p:nvPr/>
        </p:nvPicPr>
        <p:blipFill rotWithShape="1">
          <a:blip r:embed="rId4"/>
          <a:srcRect r="59225"/>
          <a:stretch/>
        </p:blipFill>
        <p:spPr>
          <a:xfrm>
            <a:off x="9444991" y="4257594"/>
            <a:ext cx="2465070" cy="2425825"/>
          </a:xfrm>
          <a:prstGeom prst="rect">
            <a:avLst/>
          </a:prstGeom>
        </p:spPr>
      </p:pic>
      <p:sp>
        <p:nvSpPr>
          <p:cNvPr id="10" name="TextBox 9">
            <a:extLst>
              <a:ext uri="{FF2B5EF4-FFF2-40B4-BE49-F238E27FC236}">
                <a16:creationId xmlns:a16="http://schemas.microsoft.com/office/drawing/2014/main" id="{A6B02849-6916-24FD-4AD3-4FECABBF51EE}"/>
              </a:ext>
            </a:extLst>
          </p:cNvPr>
          <p:cNvSpPr txBox="1"/>
          <p:nvPr/>
        </p:nvSpPr>
        <p:spPr>
          <a:xfrm>
            <a:off x="9444991" y="1861742"/>
            <a:ext cx="3030854" cy="1477328"/>
          </a:xfrm>
          <a:prstGeom prst="rect">
            <a:avLst/>
          </a:prstGeom>
          <a:noFill/>
        </p:spPr>
        <p:txBody>
          <a:bodyPr wrap="square">
            <a:spAutoFit/>
          </a:bodyPr>
          <a:lstStyle/>
          <a:p>
            <a:r>
              <a:rPr lang="en-US" b="0" i="0" dirty="0">
                <a:solidFill>
                  <a:srgbClr val="333333"/>
                </a:solidFill>
                <a:effectLst/>
                <a:latin typeface="EB Garamond" panose="020B0604020202020204" pitchFamily="2" charset="0"/>
              </a:rPr>
              <a:t>squirrel cage type motors, produce a very low starting torque, and for some applications, this low starting torque causes a huge problem.</a:t>
            </a:r>
            <a:endParaRPr lang="en-US" dirty="0"/>
          </a:p>
        </p:txBody>
      </p:sp>
      <p:sp>
        <p:nvSpPr>
          <p:cNvPr id="12" name="TextBox 11">
            <a:extLst>
              <a:ext uri="{FF2B5EF4-FFF2-40B4-BE49-F238E27FC236}">
                <a16:creationId xmlns:a16="http://schemas.microsoft.com/office/drawing/2014/main" id="{C5CA2DD4-67DC-D469-ED1C-6D624232F73F}"/>
              </a:ext>
            </a:extLst>
          </p:cNvPr>
          <p:cNvSpPr txBox="1"/>
          <p:nvPr/>
        </p:nvSpPr>
        <p:spPr>
          <a:xfrm>
            <a:off x="114300" y="1779494"/>
            <a:ext cx="2160270" cy="1754326"/>
          </a:xfrm>
          <a:prstGeom prst="rect">
            <a:avLst/>
          </a:prstGeom>
          <a:noFill/>
        </p:spPr>
        <p:txBody>
          <a:bodyPr wrap="square">
            <a:spAutoFit/>
          </a:bodyPr>
          <a:lstStyle/>
          <a:p>
            <a:r>
              <a:rPr lang="en-US" b="0" i="0" dirty="0">
                <a:solidFill>
                  <a:srgbClr val="333333"/>
                </a:solidFill>
                <a:effectLst/>
                <a:latin typeface="EB Garamond" panose="00000500000000000000" pitchFamily="2" charset="0"/>
              </a:rPr>
              <a:t>It is in these circumstances that slip ring induction motors are used, as they produce high starting torque</a:t>
            </a:r>
            <a:endParaRPr lang="en-US" dirty="0"/>
          </a:p>
        </p:txBody>
      </p:sp>
      <p:pic>
        <p:nvPicPr>
          <p:cNvPr id="5130" name="Picture 10" descr="Rotor construction">
            <a:extLst>
              <a:ext uri="{FF2B5EF4-FFF2-40B4-BE49-F238E27FC236}">
                <a16:creationId xmlns:a16="http://schemas.microsoft.com/office/drawing/2014/main" id="{0005DB8D-4F22-0C55-6D3C-46EC926BAFB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852" t="13188" b="6028"/>
          <a:stretch/>
        </p:blipFill>
        <p:spPr bwMode="auto">
          <a:xfrm>
            <a:off x="5605751" y="4748145"/>
            <a:ext cx="3839240" cy="200349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39CFCC0-9B37-B77A-C682-1E161DBD4126}"/>
              </a:ext>
            </a:extLst>
          </p:cNvPr>
          <p:cNvPicPr>
            <a:picLocks noChangeAspect="1"/>
          </p:cNvPicPr>
          <p:nvPr/>
        </p:nvPicPr>
        <p:blipFill>
          <a:blip r:embed="rId6"/>
          <a:stretch>
            <a:fillRect/>
          </a:stretch>
        </p:blipFill>
        <p:spPr>
          <a:xfrm>
            <a:off x="308578" y="4444409"/>
            <a:ext cx="2860105" cy="2413591"/>
          </a:xfrm>
          <a:prstGeom prst="rect">
            <a:avLst/>
          </a:prstGeom>
        </p:spPr>
      </p:pic>
    </p:spTree>
    <p:extLst>
      <p:ext uri="{BB962C8B-B14F-4D97-AF65-F5344CB8AC3E}">
        <p14:creationId xmlns:p14="http://schemas.microsoft.com/office/powerpoint/2010/main" val="4285533945"/>
      </p:ext>
    </p:extLst>
  </p:cSld>
  <p:clrMapOvr>
    <a:masterClrMapping/>
  </p:clrMapOvr>
  <mc:AlternateContent xmlns:mc="http://schemas.openxmlformats.org/markup-compatibility/2006" xmlns:p14="http://schemas.microsoft.com/office/powerpoint/2010/main">
    <mc:Choice Requires="p14">
      <p:transition spd="slow" p14:dur="7250" advClick="0"/>
    </mc:Choice>
    <mc:Fallback xmlns="">
      <p:transition spd="slow"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4DCA49-7F54-43D2-BD8D-C7D6BF964B31}"/>
              </a:ext>
            </a:extLst>
          </p:cNvPr>
          <p:cNvSpPr/>
          <p:nvPr/>
        </p:nvSpPr>
        <p:spPr bwMode="auto">
          <a:xfrm>
            <a:off x="0" y="-4234"/>
            <a:ext cx="12192000" cy="999257"/>
          </a:xfrm>
          <a:prstGeom prst="rect">
            <a:avLst/>
          </a:prstGeom>
          <a:solidFill>
            <a:srgbClr val="666699">
              <a:alpha val="83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20000"/>
              </a:spcBef>
            </a:pPr>
            <a:endParaRPr lang="en-IN" dirty="0">
              <a:latin typeface="Arial" charset="0"/>
              <a:cs typeface="Arial" charset="0"/>
            </a:endParaRPr>
          </a:p>
        </p:txBody>
      </p:sp>
      <p:sp>
        <p:nvSpPr>
          <p:cNvPr id="5" name="Title 1">
            <a:extLst>
              <a:ext uri="{FF2B5EF4-FFF2-40B4-BE49-F238E27FC236}">
                <a16:creationId xmlns:a16="http://schemas.microsoft.com/office/drawing/2014/main" id="{DDBF7838-A92E-4096-92DE-D9A2E396A0F8}"/>
              </a:ext>
            </a:extLst>
          </p:cNvPr>
          <p:cNvSpPr txBox="1">
            <a:spLocks/>
          </p:cNvSpPr>
          <p:nvPr/>
        </p:nvSpPr>
        <p:spPr>
          <a:xfrm>
            <a:off x="2061372" y="174580"/>
            <a:ext cx="8069262" cy="6600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var(--e-global-typography-primary-font-family)"/>
              </a:rPr>
              <a:t>Torque in 3-Phase AC MOTOR</a:t>
            </a:r>
          </a:p>
        </p:txBody>
      </p:sp>
      <p:sp>
        <p:nvSpPr>
          <p:cNvPr id="3" name="TextBox 2">
            <a:extLst>
              <a:ext uri="{FF2B5EF4-FFF2-40B4-BE49-F238E27FC236}">
                <a16:creationId xmlns:a16="http://schemas.microsoft.com/office/drawing/2014/main" id="{B28BA386-3D21-2917-5088-6881885736DF}"/>
              </a:ext>
            </a:extLst>
          </p:cNvPr>
          <p:cNvSpPr txBox="1"/>
          <p:nvPr/>
        </p:nvSpPr>
        <p:spPr>
          <a:xfrm>
            <a:off x="191454" y="2271782"/>
            <a:ext cx="6097904" cy="646331"/>
          </a:xfrm>
          <a:prstGeom prst="rect">
            <a:avLst/>
          </a:prstGeom>
          <a:noFill/>
        </p:spPr>
        <p:txBody>
          <a:bodyPr wrap="square">
            <a:spAutoFit/>
          </a:bodyPr>
          <a:lstStyle/>
          <a:p>
            <a:r>
              <a:rPr lang="en-US" b="0" i="0" dirty="0">
                <a:solidFill>
                  <a:srgbClr val="333333"/>
                </a:solidFill>
                <a:effectLst/>
                <a:latin typeface="EB Garamond" panose="00000500000000000000" pitchFamily="2" charset="0"/>
              </a:rPr>
              <a:t>It is in these circumstances that slip ring induction motors are used, as they produce high starting torque</a:t>
            </a:r>
            <a:endParaRPr lang="en-US" dirty="0"/>
          </a:p>
        </p:txBody>
      </p:sp>
      <p:pic>
        <p:nvPicPr>
          <p:cNvPr id="7170" name="Picture 2" descr="Rotating magnetic field produced by the stator">
            <a:extLst>
              <a:ext uri="{FF2B5EF4-FFF2-40B4-BE49-F238E27FC236}">
                <a16:creationId xmlns:a16="http://schemas.microsoft.com/office/drawing/2014/main" id="{1D48329E-3D97-E99C-F556-1111A7BC94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4674" y="1039168"/>
            <a:ext cx="4927283" cy="277387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FB9710C-F82D-70A0-7C70-703909F2A521}"/>
              </a:ext>
            </a:extLst>
          </p:cNvPr>
          <p:cNvSpPr txBox="1"/>
          <p:nvPr/>
        </p:nvSpPr>
        <p:spPr>
          <a:xfrm>
            <a:off x="317184" y="3443714"/>
            <a:ext cx="6097904" cy="2308324"/>
          </a:xfrm>
          <a:prstGeom prst="rect">
            <a:avLst/>
          </a:prstGeom>
          <a:noFill/>
        </p:spPr>
        <p:txBody>
          <a:bodyPr wrap="square">
            <a:spAutoFit/>
          </a:bodyPr>
          <a:lstStyle/>
          <a:p>
            <a:r>
              <a:rPr lang="en-US" b="0" i="0" dirty="0">
                <a:solidFill>
                  <a:srgbClr val="333333"/>
                </a:solidFill>
                <a:effectLst/>
                <a:latin typeface="EB Garamond" panose="00000500000000000000" pitchFamily="2" charset="0"/>
              </a:rPr>
              <a:t>According to Faraday's law of electromagnetic induction, an electromotive force is induced in the bars. </a:t>
            </a:r>
          </a:p>
          <a:p>
            <a:endParaRPr lang="en-US" b="0" i="0" dirty="0">
              <a:solidFill>
                <a:srgbClr val="333333"/>
              </a:solidFill>
              <a:effectLst/>
              <a:latin typeface="EB Garamond" panose="00000500000000000000" pitchFamily="2" charset="0"/>
            </a:endParaRPr>
          </a:p>
          <a:p>
            <a:r>
              <a:rPr lang="en-US" b="0" i="0" dirty="0">
                <a:solidFill>
                  <a:srgbClr val="333333"/>
                </a:solidFill>
                <a:effectLst/>
                <a:latin typeface="EB Garamond" panose="00000500000000000000" pitchFamily="2" charset="0"/>
              </a:rPr>
              <a:t>Because the rotor bars are short-circuited by the end rings, this induced EMF generates a current to flow through the rotor bars.</a:t>
            </a:r>
          </a:p>
          <a:p>
            <a:endParaRPr lang="en-US" b="0" i="0" dirty="0">
              <a:solidFill>
                <a:srgbClr val="333333"/>
              </a:solidFill>
              <a:effectLst/>
              <a:latin typeface="EB Garamond" panose="00000500000000000000" pitchFamily="2" charset="0"/>
            </a:endParaRPr>
          </a:p>
          <a:p>
            <a:r>
              <a:rPr lang="en-US" b="0" i="0" dirty="0">
                <a:solidFill>
                  <a:srgbClr val="333333"/>
                </a:solidFill>
                <a:effectLst/>
                <a:latin typeface="EB Garamond" panose="00000500000000000000" pitchFamily="2" charset="0"/>
              </a:rPr>
              <a:t> According to Lorentz’s law, when a current carrying conductor is placed in a magnetic field it will experience a force. </a:t>
            </a:r>
            <a:endParaRPr lang="en-US" dirty="0"/>
          </a:p>
        </p:txBody>
      </p:sp>
      <p:pic>
        <p:nvPicPr>
          <p:cNvPr id="7172" name="Picture 4" descr="Force Distribution on different bars">
            <a:extLst>
              <a:ext uri="{FF2B5EF4-FFF2-40B4-BE49-F238E27FC236}">
                <a16:creationId xmlns:a16="http://schemas.microsoft.com/office/drawing/2014/main" id="{58E4C6A2-8223-67A1-9A31-158A1B9C11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3263" y="3909542"/>
            <a:ext cx="4927283" cy="277387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7E08BD3-DC62-40C9-700C-5A6D93931AF2}"/>
              </a:ext>
            </a:extLst>
          </p:cNvPr>
          <p:cNvSpPr txBox="1"/>
          <p:nvPr/>
        </p:nvSpPr>
        <p:spPr>
          <a:xfrm>
            <a:off x="634842" y="6314088"/>
            <a:ext cx="6097904" cy="369332"/>
          </a:xfrm>
          <a:prstGeom prst="rect">
            <a:avLst/>
          </a:prstGeom>
          <a:noFill/>
        </p:spPr>
        <p:txBody>
          <a:bodyPr wrap="square">
            <a:spAutoFit/>
          </a:bodyPr>
          <a:lstStyle/>
          <a:p>
            <a:r>
              <a:rPr lang="en-US" b="0" i="0" dirty="0">
                <a:solidFill>
                  <a:srgbClr val="333333"/>
                </a:solidFill>
                <a:effectLst/>
                <a:latin typeface="EB Garamond" panose="00000500000000000000" pitchFamily="2" charset="0"/>
              </a:rPr>
              <a:t>These collective forces make the rotor turn.</a:t>
            </a:r>
            <a:endParaRPr lang="en-US" dirty="0"/>
          </a:p>
        </p:txBody>
      </p:sp>
      <p:sp>
        <p:nvSpPr>
          <p:cNvPr id="11" name="TextBox 10">
            <a:extLst>
              <a:ext uri="{FF2B5EF4-FFF2-40B4-BE49-F238E27FC236}">
                <a16:creationId xmlns:a16="http://schemas.microsoft.com/office/drawing/2014/main" id="{8D0CB08A-9149-7121-B021-8AE8C34AA1FF}"/>
              </a:ext>
            </a:extLst>
          </p:cNvPr>
          <p:cNvSpPr txBox="1"/>
          <p:nvPr/>
        </p:nvSpPr>
        <p:spPr>
          <a:xfrm>
            <a:off x="509244" y="1249872"/>
            <a:ext cx="6097772" cy="646331"/>
          </a:xfrm>
          <a:prstGeom prst="rect">
            <a:avLst/>
          </a:prstGeom>
          <a:noFill/>
        </p:spPr>
        <p:txBody>
          <a:bodyPr wrap="square">
            <a:spAutoFit/>
          </a:bodyPr>
          <a:lstStyle/>
          <a:p>
            <a:r>
              <a:rPr lang="en-US" b="1" i="0" dirty="0">
                <a:solidFill>
                  <a:srgbClr val="000000"/>
                </a:solidFill>
                <a:effectLst/>
                <a:highlight>
                  <a:srgbClr val="FFFF00"/>
                </a:highlight>
                <a:latin typeface="EB Garamond" panose="00000500000000000000" pitchFamily="2" charset="0"/>
              </a:rPr>
              <a:t>one big advantage of 3 phase induction motors, as it is inherently self starting.</a:t>
            </a:r>
            <a:endParaRPr lang="en-US" b="1" dirty="0">
              <a:highlight>
                <a:srgbClr val="FFFF00"/>
              </a:highlight>
            </a:endParaRPr>
          </a:p>
        </p:txBody>
      </p:sp>
    </p:spTree>
    <p:extLst>
      <p:ext uri="{BB962C8B-B14F-4D97-AF65-F5344CB8AC3E}">
        <p14:creationId xmlns:p14="http://schemas.microsoft.com/office/powerpoint/2010/main" val="907823124"/>
      </p:ext>
    </p:extLst>
  </p:cSld>
  <p:clrMapOvr>
    <a:masterClrMapping/>
  </p:clrMapOvr>
  <mc:AlternateContent xmlns:mc="http://schemas.openxmlformats.org/markup-compatibility/2006" xmlns:p14="http://schemas.microsoft.com/office/powerpoint/2010/main">
    <mc:Choice Requires="p14">
      <p:transition spd="slow" p14:dur="7250" advClick="0"/>
    </mc:Choice>
    <mc:Fallback xmlns="">
      <p:transition spd="slow"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4DCA49-7F54-43D2-BD8D-C7D6BF964B31}"/>
              </a:ext>
            </a:extLst>
          </p:cNvPr>
          <p:cNvSpPr/>
          <p:nvPr/>
        </p:nvSpPr>
        <p:spPr bwMode="auto">
          <a:xfrm>
            <a:off x="0" y="-4234"/>
            <a:ext cx="12192000" cy="999257"/>
          </a:xfrm>
          <a:prstGeom prst="rect">
            <a:avLst/>
          </a:prstGeom>
          <a:solidFill>
            <a:srgbClr val="666699">
              <a:alpha val="83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20000"/>
              </a:spcBef>
            </a:pPr>
            <a:endParaRPr lang="en-IN" dirty="0">
              <a:latin typeface="Arial" charset="0"/>
              <a:cs typeface="Arial" charset="0"/>
            </a:endParaRPr>
          </a:p>
        </p:txBody>
      </p:sp>
      <p:sp>
        <p:nvSpPr>
          <p:cNvPr id="5" name="Title 1">
            <a:extLst>
              <a:ext uri="{FF2B5EF4-FFF2-40B4-BE49-F238E27FC236}">
                <a16:creationId xmlns:a16="http://schemas.microsoft.com/office/drawing/2014/main" id="{DDBF7838-A92E-4096-92DE-D9A2E396A0F8}"/>
              </a:ext>
            </a:extLst>
          </p:cNvPr>
          <p:cNvSpPr txBox="1">
            <a:spLocks/>
          </p:cNvSpPr>
          <p:nvPr/>
        </p:nvSpPr>
        <p:spPr>
          <a:xfrm>
            <a:off x="2061372" y="174580"/>
            <a:ext cx="8069262" cy="6600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var(--e-global-typography-primary-font-family)"/>
              </a:rPr>
              <a:t>Squirrel Cage as a L-R circuit</a:t>
            </a:r>
          </a:p>
        </p:txBody>
      </p:sp>
      <p:pic>
        <p:nvPicPr>
          <p:cNvPr id="8194" name="Picture 2" descr="Combination of resistor and inductor">
            <a:extLst>
              <a:ext uri="{FF2B5EF4-FFF2-40B4-BE49-F238E27FC236}">
                <a16:creationId xmlns:a16="http://schemas.microsoft.com/office/drawing/2014/main" id="{FBEDE422-A58D-3FAA-0978-82996AA888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5709" y="1471136"/>
            <a:ext cx="7456170" cy="419754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657B70D-EA63-82D6-731B-CAE6C1263F4F}"/>
              </a:ext>
            </a:extLst>
          </p:cNvPr>
          <p:cNvSpPr txBox="1"/>
          <p:nvPr/>
        </p:nvSpPr>
        <p:spPr>
          <a:xfrm>
            <a:off x="305753" y="1261586"/>
            <a:ext cx="3854767" cy="2308324"/>
          </a:xfrm>
          <a:prstGeom prst="rect">
            <a:avLst/>
          </a:prstGeom>
          <a:noFill/>
        </p:spPr>
        <p:txBody>
          <a:bodyPr wrap="square">
            <a:spAutoFit/>
          </a:bodyPr>
          <a:lstStyle/>
          <a:p>
            <a:pPr algn="just"/>
            <a:r>
              <a:rPr lang="en-US" b="0" i="0" dirty="0">
                <a:effectLst/>
                <a:latin typeface="EB Garamond" panose="00000500000000000000" pitchFamily="2" charset="0"/>
              </a:rPr>
              <a:t> The current flowing through the circuit is not in phase with the applied voltage. This is because of the presence of inductive reactance in the circuit. The higher the frequency of the electricity, the greater will be the inductive reactance and the phase difference. A higher resistance value reduces this phase difference. </a:t>
            </a:r>
            <a:endParaRPr lang="en-US" dirty="0"/>
          </a:p>
        </p:txBody>
      </p:sp>
    </p:spTree>
    <p:extLst>
      <p:ext uri="{BB962C8B-B14F-4D97-AF65-F5344CB8AC3E}">
        <p14:creationId xmlns:p14="http://schemas.microsoft.com/office/powerpoint/2010/main" val="3527585593"/>
      </p:ext>
    </p:extLst>
  </p:cSld>
  <p:clrMapOvr>
    <a:masterClrMapping/>
  </p:clrMapOvr>
  <mc:AlternateContent xmlns:mc="http://schemas.openxmlformats.org/markup-compatibility/2006" xmlns:p14="http://schemas.microsoft.com/office/powerpoint/2010/main">
    <mc:Choice Requires="p14">
      <p:transition spd="slow" p14:dur="7250" advClick="0"/>
    </mc:Choice>
    <mc:Fallback xmlns="">
      <p:transition spd="slow"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4DCA49-7F54-43D2-BD8D-C7D6BF964B31}"/>
              </a:ext>
            </a:extLst>
          </p:cNvPr>
          <p:cNvSpPr/>
          <p:nvPr/>
        </p:nvSpPr>
        <p:spPr bwMode="auto">
          <a:xfrm>
            <a:off x="0" y="-4234"/>
            <a:ext cx="12192000" cy="999257"/>
          </a:xfrm>
          <a:prstGeom prst="rect">
            <a:avLst/>
          </a:prstGeom>
          <a:solidFill>
            <a:srgbClr val="666699">
              <a:alpha val="83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20000"/>
              </a:spcBef>
            </a:pPr>
            <a:endParaRPr lang="en-IN" dirty="0">
              <a:latin typeface="Arial" charset="0"/>
              <a:cs typeface="Arial" charset="0"/>
            </a:endParaRPr>
          </a:p>
        </p:txBody>
      </p:sp>
      <p:sp>
        <p:nvSpPr>
          <p:cNvPr id="5" name="Title 1">
            <a:extLst>
              <a:ext uri="{FF2B5EF4-FFF2-40B4-BE49-F238E27FC236}">
                <a16:creationId xmlns:a16="http://schemas.microsoft.com/office/drawing/2014/main" id="{DDBF7838-A92E-4096-92DE-D9A2E396A0F8}"/>
              </a:ext>
            </a:extLst>
          </p:cNvPr>
          <p:cNvSpPr txBox="1">
            <a:spLocks/>
          </p:cNvSpPr>
          <p:nvPr/>
        </p:nvSpPr>
        <p:spPr>
          <a:xfrm>
            <a:off x="297711" y="174580"/>
            <a:ext cx="11759609" cy="6600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var(--e-global-typography-primary-font-family)"/>
              </a:rPr>
              <a:t>EMF and Current in 3-Phase AC MOTOR</a:t>
            </a:r>
          </a:p>
        </p:txBody>
      </p:sp>
      <p:pic>
        <p:nvPicPr>
          <p:cNvPr id="9218" name="Picture 2" descr="Maximum EMF is on one bar">
            <a:extLst>
              <a:ext uri="{FF2B5EF4-FFF2-40B4-BE49-F238E27FC236}">
                <a16:creationId xmlns:a16="http://schemas.microsoft.com/office/drawing/2014/main" id="{AEC8D604-DEDD-608C-E347-A24C17D52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1372" y="2046486"/>
            <a:ext cx="7296150" cy="41074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A3BB365-2255-BF80-A2A1-93583E81C42B}"/>
              </a:ext>
            </a:extLst>
          </p:cNvPr>
          <p:cNvSpPr txBox="1"/>
          <p:nvPr/>
        </p:nvSpPr>
        <p:spPr>
          <a:xfrm>
            <a:off x="202882" y="1013468"/>
            <a:ext cx="11741467" cy="646331"/>
          </a:xfrm>
          <a:prstGeom prst="rect">
            <a:avLst/>
          </a:prstGeom>
          <a:noFill/>
        </p:spPr>
        <p:txBody>
          <a:bodyPr wrap="square">
            <a:spAutoFit/>
          </a:bodyPr>
          <a:lstStyle/>
          <a:p>
            <a:r>
              <a:rPr lang="en-US" b="0" i="0" dirty="0">
                <a:solidFill>
                  <a:srgbClr val="333333"/>
                </a:solidFill>
                <a:effectLst/>
                <a:latin typeface="EB Garamond" panose="00000500000000000000" pitchFamily="2" charset="0"/>
              </a:rPr>
              <a:t>The exact same thing is also happening in the rotor. The rotor is a combination of resistance and inductive reactance. Due to the same phase lag phenomenon, if the maximum EMF is on one bar, then the maximum current is on another bar</a:t>
            </a:r>
            <a:endParaRPr lang="en-US" dirty="0"/>
          </a:p>
        </p:txBody>
      </p:sp>
    </p:spTree>
    <p:extLst>
      <p:ext uri="{BB962C8B-B14F-4D97-AF65-F5344CB8AC3E}">
        <p14:creationId xmlns:p14="http://schemas.microsoft.com/office/powerpoint/2010/main" val="1350712256"/>
      </p:ext>
    </p:extLst>
  </p:cSld>
  <p:clrMapOvr>
    <a:masterClrMapping/>
  </p:clrMapOvr>
  <mc:AlternateContent xmlns:mc="http://schemas.openxmlformats.org/markup-compatibility/2006" xmlns:p14="http://schemas.microsoft.com/office/powerpoint/2010/main">
    <mc:Choice Requires="p14">
      <p:transition spd="slow" p14:dur="7250" advClick="0"/>
    </mc:Choice>
    <mc:Fallback xmlns="">
      <p:transition spd="slow"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4DCA49-7F54-43D2-BD8D-C7D6BF964B31}"/>
              </a:ext>
            </a:extLst>
          </p:cNvPr>
          <p:cNvSpPr/>
          <p:nvPr/>
        </p:nvSpPr>
        <p:spPr bwMode="auto">
          <a:xfrm>
            <a:off x="0" y="-4234"/>
            <a:ext cx="12192000" cy="999257"/>
          </a:xfrm>
          <a:prstGeom prst="rect">
            <a:avLst/>
          </a:prstGeom>
          <a:solidFill>
            <a:srgbClr val="666699">
              <a:alpha val="83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20000"/>
              </a:spcBef>
            </a:pPr>
            <a:endParaRPr lang="en-IN" dirty="0">
              <a:latin typeface="Arial" charset="0"/>
              <a:cs typeface="Arial" charset="0"/>
            </a:endParaRPr>
          </a:p>
        </p:txBody>
      </p:sp>
      <p:sp>
        <p:nvSpPr>
          <p:cNvPr id="5" name="Title 1">
            <a:extLst>
              <a:ext uri="{FF2B5EF4-FFF2-40B4-BE49-F238E27FC236}">
                <a16:creationId xmlns:a16="http://schemas.microsoft.com/office/drawing/2014/main" id="{DDBF7838-A92E-4096-92DE-D9A2E396A0F8}"/>
              </a:ext>
            </a:extLst>
          </p:cNvPr>
          <p:cNvSpPr txBox="1">
            <a:spLocks/>
          </p:cNvSpPr>
          <p:nvPr/>
        </p:nvSpPr>
        <p:spPr>
          <a:xfrm>
            <a:off x="2061372" y="174580"/>
            <a:ext cx="8069262" cy="6600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var(--e-global-typography-primary-font-family)"/>
              </a:rPr>
              <a:t>The maximum torque condition</a:t>
            </a:r>
          </a:p>
          <a:p>
            <a:pPr algn="ctr"/>
            <a:endParaRPr lang="en-US" b="1" dirty="0">
              <a:latin typeface="var(--e-global-typography-primary-font-family)"/>
            </a:endParaRPr>
          </a:p>
        </p:txBody>
      </p:sp>
      <p:pic>
        <p:nvPicPr>
          <p:cNvPr id="10242" name="Picture 2" descr=" Maximum force is produced">
            <a:extLst>
              <a:ext uri="{FF2B5EF4-FFF2-40B4-BE49-F238E27FC236}">
                <a16:creationId xmlns:a16="http://schemas.microsoft.com/office/drawing/2014/main" id="{B75A9B8E-F2E0-597E-67ED-25AD22B44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7534" y="1157959"/>
            <a:ext cx="5166359" cy="290846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1D2B660-4758-F14D-45D2-AE4080DC4380}"/>
              </a:ext>
            </a:extLst>
          </p:cNvPr>
          <p:cNvSpPr txBox="1"/>
          <p:nvPr/>
        </p:nvSpPr>
        <p:spPr>
          <a:xfrm>
            <a:off x="317183" y="1173837"/>
            <a:ext cx="5569268" cy="923330"/>
          </a:xfrm>
          <a:prstGeom prst="rect">
            <a:avLst/>
          </a:prstGeom>
          <a:noFill/>
        </p:spPr>
        <p:txBody>
          <a:bodyPr wrap="square">
            <a:spAutoFit/>
          </a:bodyPr>
          <a:lstStyle/>
          <a:p>
            <a:r>
              <a:rPr lang="en-US" b="0" i="0" dirty="0">
                <a:solidFill>
                  <a:srgbClr val="333333"/>
                </a:solidFill>
                <a:effectLst/>
                <a:latin typeface="EB Garamond" panose="00000500000000000000" pitchFamily="2" charset="0"/>
              </a:rPr>
              <a:t>An induction motor produces maximum torque when the maximum current is induced on the rotor, is near to the maximum magnetic flux. </a:t>
            </a:r>
            <a:endParaRPr lang="en-US" dirty="0"/>
          </a:p>
        </p:txBody>
      </p:sp>
      <p:sp>
        <p:nvSpPr>
          <p:cNvPr id="7" name="TextBox 6">
            <a:extLst>
              <a:ext uri="{FF2B5EF4-FFF2-40B4-BE49-F238E27FC236}">
                <a16:creationId xmlns:a16="http://schemas.microsoft.com/office/drawing/2014/main" id="{29F70808-422A-23BE-C917-7ED07093B49E}"/>
              </a:ext>
            </a:extLst>
          </p:cNvPr>
          <p:cNvSpPr txBox="1"/>
          <p:nvPr/>
        </p:nvSpPr>
        <p:spPr>
          <a:xfrm>
            <a:off x="400050" y="2612194"/>
            <a:ext cx="6097904" cy="1200329"/>
          </a:xfrm>
          <a:prstGeom prst="rect">
            <a:avLst/>
          </a:prstGeom>
          <a:noFill/>
        </p:spPr>
        <p:txBody>
          <a:bodyPr wrap="square">
            <a:spAutoFit/>
          </a:bodyPr>
          <a:lstStyle/>
          <a:p>
            <a:r>
              <a:rPr lang="en-US" b="0" i="0" dirty="0">
                <a:solidFill>
                  <a:srgbClr val="333333"/>
                </a:solidFill>
                <a:effectLst/>
                <a:latin typeface="EB Garamond" panose="00000500000000000000" pitchFamily="2" charset="0"/>
              </a:rPr>
              <a:t>As the current induced does not meet the ‘maximum torque condition’, this will definitely reduce the amount of torque produced by the induction motor. This phase difference will be high as the motor starts. </a:t>
            </a:r>
            <a:endParaRPr lang="en-US" dirty="0"/>
          </a:p>
        </p:txBody>
      </p:sp>
      <p:sp>
        <p:nvSpPr>
          <p:cNvPr id="9" name="TextBox 8">
            <a:extLst>
              <a:ext uri="{FF2B5EF4-FFF2-40B4-BE49-F238E27FC236}">
                <a16:creationId xmlns:a16="http://schemas.microsoft.com/office/drawing/2014/main" id="{13B34ED7-0BE1-72AD-0D83-F7DE5214D9C1}"/>
              </a:ext>
            </a:extLst>
          </p:cNvPr>
          <p:cNvSpPr txBox="1"/>
          <p:nvPr/>
        </p:nvSpPr>
        <p:spPr>
          <a:xfrm>
            <a:off x="134303" y="4654483"/>
            <a:ext cx="6097904" cy="1477328"/>
          </a:xfrm>
          <a:prstGeom prst="rect">
            <a:avLst/>
          </a:prstGeom>
          <a:noFill/>
        </p:spPr>
        <p:txBody>
          <a:bodyPr wrap="square">
            <a:spAutoFit/>
          </a:bodyPr>
          <a:lstStyle/>
          <a:p>
            <a:r>
              <a:rPr lang="en-US" b="0" i="0" dirty="0">
                <a:solidFill>
                  <a:srgbClr val="333333"/>
                </a:solidFill>
                <a:effectLst/>
                <a:latin typeface="EB Garamond" panose="00000500000000000000" pitchFamily="2" charset="0"/>
              </a:rPr>
              <a:t>When starting the motor, the rotor speed is zero. Due to this, the magnetic field cut through the rotor at a very high rate and the frequency of the induced EMF will be high. This leads to the high inductance and phase difference, which causes the very low starting torque of a normal induction motor </a:t>
            </a:r>
            <a:endParaRPr lang="en-US" dirty="0"/>
          </a:p>
        </p:txBody>
      </p:sp>
      <p:pic>
        <p:nvPicPr>
          <p:cNvPr id="10244" name="Picture 4" descr="Rotor at stand still">
            <a:extLst>
              <a:ext uri="{FF2B5EF4-FFF2-40B4-BE49-F238E27FC236}">
                <a16:creationId xmlns:a16="http://schemas.microsoft.com/office/drawing/2014/main" id="{4FB4EE4E-9556-BB67-DA33-2759B74064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3305" y="4055119"/>
            <a:ext cx="4798695" cy="2701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9288530"/>
      </p:ext>
    </p:extLst>
  </p:cSld>
  <p:clrMapOvr>
    <a:masterClrMapping/>
  </p:clrMapOvr>
  <mc:AlternateContent xmlns:mc="http://schemas.openxmlformats.org/markup-compatibility/2006" xmlns:p14="http://schemas.microsoft.com/office/powerpoint/2010/main">
    <mc:Choice Requires="p14">
      <p:transition spd="slow" p14:dur="7250" advClick="0"/>
    </mc:Choice>
    <mc:Fallback xmlns="">
      <p:transition spd="slow"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4DCA49-7F54-43D2-BD8D-C7D6BF964B31}"/>
              </a:ext>
            </a:extLst>
          </p:cNvPr>
          <p:cNvSpPr/>
          <p:nvPr/>
        </p:nvSpPr>
        <p:spPr bwMode="auto">
          <a:xfrm>
            <a:off x="0" y="-4234"/>
            <a:ext cx="12192000" cy="999257"/>
          </a:xfrm>
          <a:prstGeom prst="rect">
            <a:avLst/>
          </a:prstGeom>
          <a:solidFill>
            <a:srgbClr val="666699">
              <a:alpha val="83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20000"/>
              </a:spcBef>
            </a:pPr>
            <a:endParaRPr lang="en-IN" dirty="0">
              <a:latin typeface="Arial" charset="0"/>
              <a:cs typeface="Arial" charset="0"/>
            </a:endParaRPr>
          </a:p>
        </p:txBody>
      </p:sp>
      <p:sp>
        <p:nvSpPr>
          <p:cNvPr id="5" name="Title 1">
            <a:extLst>
              <a:ext uri="{FF2B5EF4-FFF2-40B4-BE49-F238E27FC236}">
                <a16:creationId xmlns:a16="http://schemas.microsoft.com/office/drawing/2014/main" id="{DDBF7838-A92E-4096-92DE-D9A2E396A0F8}"/>
              </a:ext>
            </a:extLst>
          </p:cNvPr>
          <p:cNvSpPr txBox="1">
            <a:spLocks/>
          </p:cNvSpPr>
          <p:nvPr/>
        </p:nvSpPr>
        <p:spPr>
          <a:xfrm>
            <a:off x="2061372" y="174580"/>
            <a:ext cx="8069262" cy="6600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var(--e-global-typography-primary-font-family)"/>
              </a:rPr>
              <a:t>Slip ring/ wire wound AC motor</a:t>
            </a:r>
          </a:p>
        </p:txBody>
      </p:sp>
      <p:pic>
        <p:nvPicPr>
          <p:cNvPr id="11266" name="Picture 2" descr="Pure-silicon">
            <a:extLst>
              <a:ext uri="{FF2B5EF4-FFF2-40B4-BE49-F238E27FC236}">
                <a16:creationId xmlns:a16="http://schemas.microsoft.com/office/drawing/2014/main" id="{990F31C5-25B6-DD42-17EE-901644FF65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1030" y="1348197"/>
            <a:ext cx="4278630" cy="240871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3 Phase Windings">
            <a:extLst>
              <a:ext uri="{FF2B5EF4-FFF2-40B4-BE49-F238E27FC236}">
                <a16:creationId xmlns:a16="http://schemas.microsoft.com/office/drawing/2014/main" id="{76335BCE-367C-9C7D-5691-1004D9FE11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7" y="1173837"/>
            <a:ext cx="4004310" cy="2254278"/>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P-type doping">
            <a:extLst>
              <a:ext uri="{FF2B5EF4-FFF2-40B4-BE49-F238E27FC236}">
                <a16:creationId xmlns:a16="http://schemas.microsoft.com/office/drawing/2014/main" id="{2BD50CE7-BB84-6AC8-0357-40704B4A73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1120" y="1609249"/>
            <a:ext cx="3230880" cy="181886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ED6CF6C-A119-0F74-8377-D2C915C5CA7D}"/>
              </a:ext>
            </a:extLst>
          </p:cNvPr>
          <p:cNvSpPr txBox="1"/>
          <p:nvPr/>
        </p:nvSpPr>
        <p:spPr>
          <a:xfrm>
            <a:off x="281054" y="3556483"/>
            <a:ext cx="11209019" cy="923330"/>
          </a:xfrm>
          <a:prstGeom prst="rect">
            <a:avLst/>
          </a:prstGeom>
          <a:noFill/>
        </p:spPr>
        <p:txBody>
          <a:bodyPr wrap="square">
            <a:spAutoFit/>
          </a:bodyPr>
          <a:lstStyle/>
          <a:p>
            <a:pPr algn="just"/>
            <a:r>
              <a:rPr lang="en-US" b="0" i="0" dirty="0">
                <a:solidFill>
                  <a:srgbClr val="333333"/>
                </a:solidFill>
                <a:effectLst/>
                <a:latin typeface="EB Garamond" panose="00000500000000000000" pitchFamily="2" charset="0"/>
              </a:rPr>
              <a:t>To overcome this problem the slip ring induction motor comes into the picture. The working principles and stator construction of the slip ring induction motor are exactly the same as that of the squirrel cage motor. However, the rotor construction of the slip ring motor is quite interesting.</a:t>
            </a:r>
            <a:endParaRPr lang="en-US" dirty="0"/>
          </a:p>
        </p:txBody>
      </p:sp>
      <p:sp>
        <p:nvSpPr>
          <p:cNvPr id="7" name="TextBox 6">
            <a:extLst>
              <a:ext uri="{FF2B5EF4-FFF2-40B4-BE49-F238E27FC236}">
                <a16:creationId xmlns:a16="http://schemas.microsoft.com/office/drawing/2014/main" id="{3219D03D-92D4-2F4F-CB4D-CAC90D90D9EB}"/>
              </a:ext>
            </a:extLst>
          </p:cNvPr>
          <p:cNvSpPr txBox="1"/>
          <p:nvPr/>
        </p:nvSpPr>
        <p:spPr>
          <a:xfrm>
            <a:off x="281054" y="4423515"/>
            <a:ext cx="9626917" cy="369332"/>
          </a:xfrm>
          <a:prstGeom prst="rect">
            <a:avLst/>
          </a:prstGeom>
          <a:noFill/>
        </p:spPr>
        <p:txBody>
          <a:bodyPr wrap="square">
            <a:spAutoFit/>
          </a:bodyPr>
          <a:lstStyle/>
          <a:p>
            <a:r>
              <a:rPr lang="en-US" b="0" i="0" dirty="0">
                <a:solidFill>
                  <a:srgbClr val="333333"/>
                </a:solidFill>
                <a:effectLst/>
                <a:latin typeface="EB Garamond" panose="00000500000000000000" pitchFamily="2" charset="0"/>
              </a:rPr>
              <a:t>This construction of the rotor is aimed at reducing the phase difference</a:t>
            </a:r>
            <a:endParaRPr lang="en-US" dirty="0"/>
          </a:p>
        </p:txBody>
      </p:sp>
      <p:pic>
        <p:nvPicPr>
          <p:cNvPr id="6" name="Picture 5">
            <a:extLst>
              <a:ext uri="{FF2B5EF4-FFF2-40B4-BE49-F238E27FC236}">
                <a16:creationId xmlns:a16="http://schemas.microsoft.com/office/drawing/2014/main" id="{36E39C8B-51BE-AB3F-E5EE-FCEF577147AA}"/>
              </a:ext>
            </a:extLst>
          </p:cNvPr>
          <p:cNvPicPr>
            <a:picLocks noChangeAspect="1"/>
          </p:cNvPicPr>
          <p:nvPr/>
        </p:nvPicPr>
        <p:blipFill>
          <a:blip r:embed="rId6"/>
          <a:stretch>
            <a:fillRect/>
          </a:stretch>
        </p:blipFill>
        <p:spPr>
          <a:xfrm>
            <a:off x="1843213" y="4970499"/>
            <a:ext cx="7921027" cy="1745147"/>
          </a:xfrm>
          <a:prstGeom prst="rect">
            <a:avLst/>
          </a:prstGeom>
        </p:spPr>
      </p:pic>
    </p:spTree>
    <p:extLst>
      <p:ext uri="{BB962C8B-B14F-4D97-AF65-F5344CB8AC3E}">
        <p14:creationId xmlns:p14="http://schemas.microsoft.com/office/powerpoint/2010/main" val="781074526"/>
      </p:ext>
    </p:extLst>
  </p:cSld>
  <p:clrMapOvr>
    <a:masterClrMapping/>
  </p:clrMapOvr>
  <mc:AlternateContent xmlns:mc="http://schemas.openxmlformats.org/markup-compatibility/2006" xmlns:p14="http://schemas.microsoft.com/office/powerpoint/2010/main">
    <mc:Choice Requires="p14">
      <p:transition spd="slow" p14:dur="7250" advClick="0"/>
    </mc:Choice>
    <mc:Fallback xmlns="">
      <p:transition spd="slow"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4DCA49-7F54-43D2-BD8D-C7D6BF964B31}"/>
              </a:ext>
            </a:extLst>
          </p:cNvPr>
          <p:cNvSpPr/>
          <p:nvPr/>
        </p:nvSpPr>
        <p:spPr bwMode="auto">
          <a:xfrm>
            <a:off x="0" y="-4234"/>
            <a:ext cx="12192000" cy="999257"/>
          </a:xfrm>
          <a:prstGeom prst="rect">
            <a:avLst/>
          </a:prstGeom>
          <a:solidFill>
            <a:srgbClr val="666699">
              <a:alpha val="83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20000"/>
              </a:spcBef>
            </a:pPr>
            <a:endParaRPr lang="en-IN" dirty="0">
              <a:latin typeface="Arial" charset="0"/>
              <a:cs typeface="Arial" charset="0"/>
            </a:endParaRPr>
          </a:p>
        </p:txBody>
      </p:sp>
      <p:sp>
        <p:nvSpPr>
          <p:cNvPr id="5" name="Title 1">
            <a:extLst>
              <a:ext uri="{FF2B5EF4-FFF2-40B4-BE49-F238E27FC236}">
                <a16:creationId xmlns:a16="http://schemas.microsoft.com/office/drawing/2014/main" id="{DDBF7838-A92E-4096-92DE-D9A2E396A0F8}"/>
              </a:ext>
            </a:extLst>
          </p:cNvPr>
          <p:cNvSpPr txBox="1">
            <a:spLocks/>
          </p:cNvSpPr>
          <p:nvPr/>
        </p:nvSpPr>
        <p:spPr>
          <a:xfrm>
            <a:off x="2061372" y="174580"/>
            <a:ext cx="8069262" cy="6600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var(--e-global-typography-primary-font-family)"/>
              </a:rPr>
              <a:t>Slip in A</a:t>
            </a:r>
            <a:r>
              <a:rPr lang="en-IN" b="1" dirty="0">
                <a:latin typeface="var(--e-global-typography-primary-font-family)"/>
              </a:rPr>
              <a:t>C Motor</a:t>
            </a:r>
            <a:endParaRPr lang="en-US" b="1" dirty="0">
              <a:latin typeface="var(--e-global-typography-primary-font-family)"/>
            </a:endParaRPr>
          </a:p>
        </p:txBody>
      </p:sp>
      <p:pic>
        <p:nvPicPr>
          <p:cNvPr id="7" name="Picture 6">
            <a:extLst>
              <a:ext uri="{FF2B5EF4-FFF2-40B4-BE49-F238E27FC236}">
                <a16:creationId xmlns:a16="http://schemas.microsoft.com/office/drawing/2014/main" id="{F2F7CDA2-9FF2-F455-9DAF-45CD49638E02}"/>
              </a:ext>
            </a:extLst>
          </p:cNvPr>
          <p:cNvPicPr>
            <a:picLocks noChangeAspect="1"/>
          </p:cNvPicPr>
          <p:nvPr/>
        </p:nvPicPr>
        <p:blipFill>
          <a:blip r:embed="rId3"/>
          <a:stretch>
            <a:fillRect/>
          </a:stretch>
        </p:blipFill>
        <p:spPr>
          <a:xfrm>
            <a:off x="884371" y="1173836"/>
            <a:ext cx="10695795" cy="4895493"/>
          </a:xfrm>
          <a:prstGeom prst="rect">
            <a:avLst/>
          </a:prstGeom>
        </p:spPr>
      </p:pic>
    </p:spTree>
    <p:extLst>
      <p:ext uri="{BB962C8B-B14F-4D97-AF65-F5344CB8AC3E}">
        <p14:creationId xmlns:p14="http://schemas.microsoft.com/office/powerpoint/2010/main" val="3780897455"/>
      </p:ext>
    </p:extLst>
  </p:cSld>
  <p:clrMapOvr>
    <a:masterClrMapping/>
  </p:clrMapOvr>
  <mc:AlternateContent xmlns:mc="http://schemas.openxmlformats.org/markup-compatibility/2006" xmlns:p14="http://schemas.microsoft.com/office/powerpoint/2010/main">
    <mc:Choice Requires="p14">
      <p:transition spd="slow" p14:dur="7250" advClick="0"/>
    </mc:Choice>
    <mc:Fallback xmlns="">
      <p:transition spd="slow"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4DCA49-7F54-43D2-BD8D-C7D6BF964B31}"/>
              </a:ext>
            </a:extLst>
          </p:cNvPr>
          <p:cNvSpPr/>
          <p:nvPr/>
        </p:nvSpPr>
        <p:spPr bwMode="auto">
          <a:xfrm>
            <a:off x="0" y="-4234"/>
            <a:ext cx="12192000" cy="999257"/>
          </a:xfrm>
          <a:prstGeom prst="rect">
            <a:avLst/>
          </a:prstGeom>
          <a:solidFill>
            <a:srgbClr val="666699">
              <a:alpha val="83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20000"/>
              </a:spcBef>
            </a:pPr>
            <a:endParaRPr lang="en-IN" dirty="0">
              <a:latin typeface="Arial" charset="0"/>
              <a:cs typeface="Arial" charset="0"/>
            </a:endParaRPr>
          </a:p>
        </p:txBody>
      </p:sp>
      <p:sp>
        <p:nvSpPr>
          <p:cNvPr id="5" name="Title 1">
            <a:extLst>
              <a:ext uri="{FF2B5EF4-FFF2-40B4-BE49-F238E27FC236}">
                <a16:creationId xmlns:a16="http://schemas.microsoft.com/office/drawing/2014/main" id="{DDBF7838-A92E-4096-92DE-D9A2E396A0F8}"/>
              </a:ext>
            </a:extLst>
          </p:cNvPr>
          <p:cNvSpPr txBox="1">
            <a:spLocks/>
          </p:cNvSpPr>
          <p:nvPr/>
        </p:nvSpPr>
        <p:spPr>
          <a:xfrm>
            <a:off x="2061372" y="174580"/>
            <a:ext cx="8069262" cy="6600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var(--e-global-typography-primary-font-family)"/>
              </a:rPr>
              <a:t>wire wound AC motor</a:t>
            </a:r>
          </a:p>
        </p:txBody>
      </p:sp>
      <p:sp>
        <p:nvSpPr>
          <p:cNvPr id="3" name="TextBox 2">
            <a:extLst>
              <a:ext uri="{FF2B5EF4-FFF2-40B4-BE49-F238E27FC236}">
                <a16:creationId xmlns:a16="http://schemas.microsoft.com/office/drawing/2014/main" id="{85E0253C-AE58-8C95-FC07-D38EB8147810}"/>
              </a:ext>
            </a:extLst>
          </p:cNvPr>
          <p:cNvSpPr txBox="1"/>
          <p:nvPr/>
        </p:nvSpPr>
        <p:spPr>
          <a:xfrm>
            <a:off x="271462" y="1173837"/>
            <a:ext cx="11541309" cy="923330"/>
          </a:xfrm>
          <a:prstGeom prst="rect">
            <a:avLst/>
          </a:prstGeom>
          <a:noFill/>
        </p:spPr>
        <p:txBody>
          <a:bodyPr wrap="square">
            <a:spAutoFit/>
          </a:bodyPr>
          <a:lstStyle/>
          <a:p>
            <a:r>
              <a:rPr lang="en-US" b="0" i="0" dirty="0">
                <a:solidFill>
                  <a:srgbClr val="333333"/>
                </a:solidFill>
                <a:effectLst/>
                <a:latin typeface="EB Garamond" panose="00000500000000000000" pitchFamily="2" charset="0"/>
              </a:rPr>
              <a:t>Here again, the RMF induces EMF across the terminals of the windings. Let’s join the winding ends in a star connection and again assume that the inductive reactance is zero. The current flow established in the winding as shown in fig below. However, in practice, the current flow will be lagging behind the induced EMF. Here again the ‘the maximum torque condition’ is not met</a:t>
            </a:r>
            <a:endParaRPr lang="en-US" dirty="0"/>
          </a:p>
        </p:txBody>
      </p:sp>
      <p:pic>
        <p:nvPicPr>
          <p:cNvPr id="12290" name="Picture 2">
            <a:extLst>
              <a:ext uri="{FF2B5EF4-FFF2-40B4-BE49-F238E27FC236}">
                <a16:creationId xmlns:a16="http://schemas.microsoft.com/office/drawing/2014/main" id="{A29630D9-BCED-C8DA-5A14-319CD7116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4690" y="2994211"/>
            <a:ext cx="6553200" cy="3689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5306777"/>
      </p:ext>
    </p:extLst>
  </p:cSld>
  <p:clrMapOvr>
    <a:masterClrMapping/>
  </p:clrMapOvr>
  <mc:AlternateContent xmlns:mc="http://schemas.openxmlformats.org/markup-compatibility/2006" xmlns:p14="http://schemas.microsoft.com/office/powerpoint/2010/main">
    <mc:Choice Requires="p14">
      <p:transition spd="slow" p14:dur="7250" advClick="0"/>
    </mc:Choice>
    <mc:Fallback xmlns="">
      <p:transition spd="slow"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4DCA49-7F54-43D2-BD8D-C7D6BF964B31}"/>
              </a:ext>
            </a:extLst>
          </p:cNvPr>
          <p:cNvSpPr/>
          <p:nvPr/>
        </p:nvSpPr>
        <p:spPr bwMode="auto">
          <a:xfrm>
            <a:off x="0" y="-4234"/>
            <a:ext cx="12192000" cy="999257"/>
          </a:xfrm>
          <a:prstGeom prst="rect">
            <a:avLst/>
          </a:prstGeom>
          <a:solidFill>
            <a:srgbClr val="666699">
              <a:alpha val="83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20000"/>
              </a:spcBef>
            </a:pPr>
            <a:endParaRPr lang="en-IN" dirty="0">
              <a:latin typeface="Arial" charset="0"/>
              <a:cs typeface="Arial" charset="0"/>
            </a:endParaRPr>
          </a:p>
        </p:txBody>
      </p:sp>
      <p:sp>
        <p:nvSpPr>
          <p:cNvPr id="5" name="Title 1">
            <a:extLst>
              <a:ext uri="{FF2B5EF4-FFF2-40B4-BE49-F238E27FC236}">
                <a16:creationId xmlns:a16="http://schemas.microsoft.com/office/drawing/2014/main" id="{DDBF7838-A92E-4096-92DE-D9A2E396A0F8}"/>
              </a:ext>
            </a:extLst>
          </p:cNvPr>
          <p:cNvSpPr txBox="1">
            <a:spLocks/>
          </p:cNvSpPr>
          <p:nvPr/>
        </p:nvSpPr>
        <p:spPr>
          <a:xfrm>
            <a:off x="-1" y="174580"/>
            <a:ext cx="12191999" cy="6600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var(--e-global-typography-primary-font-family)"/>
              </a:rPr>
              <a:t>wire wound AC motor with external Resistance</a:t>
            </a:r>
          </a:p>
        </p:txBody>
      </p:sp>
      <p:sp>
        <p:nvSpPr>
          <p:cNvPr id="3" name="TextBox 2">
            <a:extLst>
              <a:ext uri="{FF2B5EF4-FFF2-40B4-BE49-F238E27FC236}">
                <a16:creationId xmlns:a16="http://schemas.microsoft.com/office/drawing/2014/main" id="{664F5446-B878-770A-9F74-4A6970AA9C56}"/>
              </a:ext>
            </a:extLst>
          </p:cNvPr>
          <p:cNvSpPr txBox="1"/>
          <p:nvPr/>
        </p:nvSpPr>
        <p:spPr>
          <a:xfrm>
            <a:off x="248602" y="1173837"/>
            <a:ext cx="11558587" cy="1200329"/>
          </a:xfrm>
          <a:prstGeom prst="rect">
            <a:avLst/>
          </a:prstGeom>
          <a:noFill/>
        </p:spPr>
        <p:txBody>
          <a:bodyPr wrap="square">
            <a:spAutoFit/>
          </a:bodyPr>
          <a:lstStyle/>
          <a:p>
            <a:r>
              <a:rPr lang="en-US" b="0" i="0" dirty="0">
                <a:solidFill>
                  <a:srgbClr val="333333"/>
                </a:solidFill>
                <a:effectLst/>
                <a:latin typeface="EB Garamond" panose="00000500000000000000" pitchFamily="2" charset="0"/>
              </a:rPr>
              <a:t>In the slip ring induction motor, there is an option to reduce this EMF current phase difference, by use of external resistance. The other ends of the coils are connected to an external resistance via the slip rings (refer Fig 10). We saw in the simple circuit that by increasing the resistance value we can decrease that phase difference. As a slip ring induction motor starts, the external resistance value is increased</a:t>
            </a:r>
            <a:endParaRPr lang="en-US" dirty="0"/>
          </a:p>
        </p:txBody>
      </p:sp>
      <p:pic>
        <p:nvPicPr>
          <p:cNvPr id="13314" name="Picture 2">
            <a:extLst>
              <a:ext uri="{FF2B5EF4-FFF2-40B4-BE49-F238E27FC236}">
                <a16:creationId xmlns:a16="http://schemas.microsoft.com/office/drawing/2014/main" id="{EDB6DCD4-9591-85E4-77F6-E280E13173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602" y="3549790"/>
            <a:ext cx="5010150" cy="2820529"/>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Increase in External Resistance m">
            <a:extLst>
              <a:ext uri="{FF2B5EF4-FFF2-40B4-BE49-F238E27FC236}">
                <a16:creationId xmlns:a16="http://schemas.microsoft.com/office/drawing/2014/main" id="{2EBBA32F-A12C-B8E9-ADA4-38C309FED4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6530" y="3342493"/>
            <a:ext cx="5139690" cy="2893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8235298"/>
      </p:ext>
    </p:extLst>
  </p:cSld>
  <p:clrMapOvr>
    <a:masterClrMapping/>
  </p:clrMapOvr>
  <mc:AlternateContent xmlns:mc="http://schemas.openxmlformats.org/markup-compatibility/2006" xmlns:p14="http://schemas.microsoft.com/office/powerpoint/2010/main">
    <mc:Choice Requires="p14">
      <p:transition spd="slow" p14:dur="7250" advClick="0"/>
    </mc:Choice>
    <mc:Fallback xmlns="">
      <p:transition spd="slow"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4DCA49-7F54-43D2-BD8D-C7D6BF964B31}"/>
              </a:ext>
            </a:extLst>
          </p:cNvPr>
          <p:cNvSpPr/>
          <p:nvPr/>
        </p:nvSpPr>
        <p:spPr bwMode="auto">
          <a:xfrm>
            <a:off x="0" y="-4234"/>
            <a:ext cx="12192000" cy="999257"/>
          </a:xfrm>
          <a:prstGeom prst="rect">
            <a:avLst/>
          </a:prstGeom>
          <a:solidFill>
            <a:srgbClr val="666699">
              <a:alpha val="83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20000"/>
              </a:spcBef>
            </a:pPr>
            <a:endParaRPr lang="en-IN" dirty="0">
              <a:latin typeface="Arial" charset="0"/>
              <a:cs typeface="Arial" charset="0"/>
            </a:endParaRPr>
          </a:p>
        </p:txBody>
      </p:sp>
      <p:sp>
        <p:nvSpPr>
          <p:cNvPr id="5" name="Title 1">
            <a:extLst>
              <a:ext uri="{FF2B5EF4-FFF2-40B4-BE49-F238E27FC236}">
                <a16:creationId xmlns:a16="http://schemas.microsoft.com/office/drawing/2014/main" id="{DDBF7838-A92E-4096-92DE-D9A2E396A0F8}"/>
              </a:ext>
            </a:extLst>
          </p:cNvPr>
          <p:cNvSpPr txBox="1">
            <a:spLocks/>
          </p:cNvSpPr>
          <p:nvPr/>
        </p:nvSpPr>
        <p:spPr>
          <a:xfrm>
            <a:off x="2061372" y="174580"/>
            <a:ext cx="8069262" cy="6600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b="1" dirty="0">
                <a:latin typeface="var(--e-global-typography-primary-font-family)"/>
              </a:rPr>
              <a:t>AC Generator</a:t>
            </a:r>
            <a:endParaRPr lang="en-US" b="1" dirty="0">
              <a:latin typeface="+mn-lt"/>
              <a:ea typeface="ＭＳ Ｐゴシック" pitchFamily="34" charset="-128"/>
            </a:endParaRPr>
          </a:p>
        </p:txBody>
      </p:sp>
      <p:pic>
        <p:nvPicPr>
          <p:cNvPr id="13" name="Picture 12">
            <a:extLst>
              <a:ext uri="{FF2B5EF4-FFF2-40B4-BE49-F238E27FC236}">
                <a16:creationId xmlns:a16="http://schemas.microsoft.com/office/drawing/2014/main" id="{2587A5D8-C752-C0CF-A713-B80E22275384}"/>
              </a:ext>
            </a:extLst>
          </p:cNvPr>
          <p:cNvPicPr>
            <a:picLocks noChangeAspect="1"/>
          </p:cNvPicPr>
          <p:nvPr/>
        </p:nvPicPr>
        <p:blipFill rotWithShape="1">
          <a:blip r:embed="rId3"/>
          <a:srcRect l="53390"/>
          <a:stretch/>
        </p:blipFill>
        <p:spPr>
          <a:xfrm>
            <a:off x="8194591" y="3737610"/>
            <a:ext cx="3997409" cy="3120390"/>
          </a:xfrm>
          <a:prstGeom prst="rect">
            <a:avLst/>
          </a:prstGeom>
        </p:spPr>
      </p:pic>
      <p:pic>
        <p:nvPicPr>
          <p:cNvPr id="14" name="Picture 13">
            <a:extLst>
              <a:ext uri="{FF2B5EF4-FFF2-40B4-BE49-F238E27FC236}">
                <a16:creationId xmlns:a16="http://schemas.microsoft.com/office/drawing/2014/main" id="{10E0A703-7B24-20DE-F048-2A6FAC6F3B12}"/>
              </a:ext>
            </a:extLst>
          </p:cNvPr>
          <p:cNvPicPr>
            <a:picLocks noChangeAspect="1"/>
          </p:cNvPicPr>
          <p:nvPr/>
        </p:nvPicPr>
        <p:blipFill rotWithShape="1">
          <a:blip r:embed="rId3"/>
          <a:srcRect r="48305"/>
          <a:stretch/>
        </p:blipFill>
        <p:spPr>
          <a:xfrm>
            <a:off x="8194591" y="1013467"/>
            <a:ext cx="3997409" cy="2813481"/>
          </a:xfrm>
          <a:prstGeom prst="rect">
            <a:avLst/>
          </a:prstGeom>
        </p:spPr>
      </p:pic>
      <p:pic>
        <p:nvPicPr>
          <p:cNvPr id="1026" name="Picture 2" descr="Picture">
            <a:extLst>
              <a:ext uri="{FF2B5EF4-FFF2-40B4-BE49-F238E27FC236}">
                <a16:creationId xmlns:a16="http://schemas.microsoft.com/office/drawing/2014/main" id="{F120703A-F377-2441-2F8E-77076BEF4D6A}"/>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1803" t="10731" r="2267" b="3601"/>
          <a:stretch/>
        </p:blipFill>
        <p:spPr bwMode="auto">
          <a:xfrm>
            <a:off x="159487" y="1173837"/>
            <a:ext cx="7652199" cy="5509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4147472"/>
      </p:ext>
    </p:extLst>
  </p:cSld>
  <p:clrMapOvr>
    <a:masterClrMapping/>
  </p:clrMapOvr>
  <mc:AlternateContent xmlns:mc="http://schemas.openxmlformats.org/markup-compatibility/2006" xmlns:p14="http://schemas.microsoft.com/office/powerpoint/2010/main">
    <mc:Choice Requires="p14">
      <p:transition spd="slow" p14:dur="7250" advClick="0"/>
    </mc:Choice>
    <mc:Fallback xmlns="">
      <p:transition spd="slow"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4DCA49-7F54-43D2-BD8D-C7D6BF964B31}"/>
              </a:ext>
            </a:extLst>
          </p:cNvPr>
          <p:cNvSpPr/>
          <p:nvPr/>
        </p:nvSpPr>
        <p:spPr bwMode="auto">
          <a:xfrm>
            <a:off x="0" y="-4234"/>
            <a:ext cx="12192000" cy="999257"/>
          </a:xfrm>
          <a:prstGeom prst="rect">
            <a:avLst/>
          </a:prstGeom>
          <a:solidFill>
            <a:srgbClr val="666699">
              <a:alpha val="83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20000"/>
              </a:spcBef>
            </a:pPr>
            <a:endParaRPr lang="en-IN" dirty="0">
              <a:latin typeface="Arial" charset="0"/>
              <a:cs typeface="Arial" charset="0"/>
            </a:endParaRPr>
          </a:p>
        </p:txBody>
      </p:sp>
      <p:sp>
        <p:nvSpPr>
          <p:cNvPr id="5" name="Title 1">
            <a:extLst>
              <a:ext uri="{FF2B5EF4-FFF2-40B4-BE49-F238E27FC236}">
                <a16:creationId xmlns:a16="http://schemas.microsoft.com/office/drawing/2014/main" id="{DDBF7838-A92E-4096-92DE-D9A2E396A0F8}"/>
              </a:ext>
            </a:extLst>
          </p:cNvPr>
          <p:cNvSpPr txBox="1">
            <a:spLocks/>
          </p:cNvSpPr>
          <p:nvPr/>
        </p:nvSpPr>
        <p:spPr>
          <a:xfrm>
            <a:off x="0" y="174580"/>
            <a:ext cx="12192000" cy="6600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latin typeface="var(--e-global-typography-primary-font-family)"/>
              </a:rPr>
              <a:t>Squirrel Cage and phase wound torque comparison</a:t>
            </a:r>
          </a:p>
        </p:txBody>
      </p:sp>
      <p:sp>
        <p:nvSpPr>
          <p:cNvPr id="3" name="TextBox 2">
            <a:extLst>
              <a:ext uri="{FF2B5EF4-FFF2-40B4-BE49-F238E27FC236}">
                <a16:creationId xmlns:a16="http://schemas.microsoft.com/office/drawing/2014/main" id="{0F21D298-D07A-5593-6D37-BB1EB367540A}"/>
              </a:ext>
            </a:extLst>
          </p:cNvPr>
          <p:cNvSpPr txBox="1"/>
          <p:nvPr/>
        </p:nvSpPr>
        <p:spPr>
          <a:xfrm>
            <a:off x="0" y="1173837"/>
            <a:ext cx="11898630" cy="646331"/>
          </a:xfrm>
          <a:prstGeom prst="rect">
            <a:avLst/>
          </a:prstGeom>
          <a:noFill/>
        </p:spPr>
        <p:txBody>
          <a:bodyPr wrap="square">
            <a:spAutoFit/>
          </a:bodyPr>
          <a:lstStyle/>
          <a:p>
            <a:r>
              <a:rPr lang="en-US" b="0" i="0" dirty="0">
                <a:solidFill>
                  <a:srgbClr val="333333"/>
                </a:solidFill>
                <a:effectLst/>
                <a:latin typeface="EB Garamond" panose="00000500000000000000" pitchFamily="2" charset="0"/>
              </a:rPr>
              <a:t>This reduces the phase difference angle and the current induced approaches the ‘maximum torque condition’. This way slip ring induction motors are able to produce high torque even as they are starting. </a:t>
            </a:r>
            <a:endParaRPr lang="en-US" dirty="0"/>
          </a:p>
        </p:txBody>
      </p:sp>
      <p:pic>
        <p:nvPicPr>
          <p:cNvPr id="14338" name="Picture 2">
            <a:extLst>
              <a:ext uri="{FF2B5EF4-FFF2-40B4-BE49-F238E27FC236}">
                <a16:creationId xmlns:a16="http://schemas.microsoft.com/office/drawing/2014/main" id="{5C70FBBD-0120-D6AB-31EE-16D1694F5A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8864" y="2440377"/>
            <a:ext cx="6929765" cy="39012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42527E5-32BD-4367-B560-E73D5AFA20BE}"/>
              </a:ext>
            </a:extLst>
          </p:cNvPr>
          <p:cNvSpPr txBox="1"/>
          <p:nvPr/>
        </p:nvSpPr>
        <p:spPr>
          <a:xfrm>
            <a:off x="293371" y="2817406"/>
            <a:ext cx="4061459" cy="1754326"/>
          </a:xfrm>
          <a:prstGeom prst="rect">
            <a:avLst/>
          </a:prstGeom>
          <a:noFill/>
        </p:spPr>
        <p:txBody>
          <a:bodyPr wrap="square">
            <a:spAutoFit/>
          </a:bodyPr>
          <a:lstStyle/>
          <a:p>
            <a:r>
              <a:rPr lang="en-US" b="0" i="0" dirty="0">
                <a:solidFill>
                  <a:srgbClr val="333333"/>
                </a:solidFill>
                <a:effectLst/>
                <a:latin typeface="EB Garamond" panose="00000500000000000000" pitchFamily="2" charset="0"/>
              </a:rPr>
              <a:t>Apart from the high starting torque, it also has some other advantages, and although slip ring induction motors have some disadvantages, they play a very important role in elevators, cranes, hoists and in industrial uses such as printing presses.</a:t>
            </a:r>
            <a:endParaRPr lang="en-US" dirty="0"/>
          </a:p>
        </p:txBody>
      </p:sp>
    </p:spTree>
    <p:extLst>
      <p:ext uri="{BB962C8B-B14F-4D97-AF65-F5344CB8AC3E}">
        <p14:creationId xmlns:p14="http://schemas.microsoft.com/office/powerpoint/2010/main" val="618801687"/>
      </p:ext>
    </p:extLst>
  </p:cSld>
  <p:clrMapOvr>
    <a:masterClrMapping/>
  </p:clrMapOvr>
  <mc:AlternateContent xmlns:mc="http://schemas.openxmlformats.org/markup-compatibility/2006" xmlns:p14="http://schemas.microsoft.com/office/powerpoint/2010/main">
    <mc:Choice Requires="p14">
      <p:transition spd="slow" p14:dur="7250" advClick="0"/>
    </mc:Choice>
    <mc:Fallback xmlns="">
      <p:transition spd="slow"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4DCA49-7F54-43D2-BD8D-C7D6BF964B31}"/>
              </a:ext>
            </a:extLst>
          </p:cNvPr>
          <p:cNvSpPr/>
          <p:nvPr/>
        </p:nvSpPr>
        <p:spPr bwMode="auto">
          <a:xfrm>
            <a:off x="0" y="-4234"/>
            <a:ext cx="12192000" cy="999257"/>
          </a:xfrm>
          <a:prstGeom prst="rect">
            <a:avLst/>
          </a:prstGeom>
          <a:solidFill>
            <a:srgbClr val="666699">
              <a:alpha val="83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20000"/>
              </a:spcBef>
            </a:pPr>
            <a:endParaRPr lang="en-IN" dirty="0">
              <a:latin typeface="Arial" charset="0"/>
              <a:cs typeface="Arial" charset="0"/>
            </a:endParaRPr>
          </a:p>
        </p:txBody>
      </p:sp>
      <p:sp>
        <p:nvSpPr>
          <p:cNvPr id="5" name="Title 1">
            <a:extLst>
              <a:ext uri="{FF2B5EF4-FFF2-40B4-BE49-F238E27FC236}">
                <a16:creationId xmlns:a16="http://schemas.microsoft.com/office/drawing/2014/main" id="{DDBF7838-A92E-4096-92DE-D9A2E396A0F8}"/>
              </a:ext>
            </a:extLst>
          </p:cNvPr>
          <p:cNvSpPr txBox="1">
            <a:spLocks/>
          </p:cNvSpPr>
          <p:nvPr/>
        </p:nvSpPr>
        <p:spPr>
          <a:xfrm>
            <a:off x="2061372" y="174580"/>
            <a:ext cx="8069262" cy="6600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var(--e-global-typography-primary-font-family)"/>
              </a:rPr>
              <a:t>Starting of Induction Motors</a:t>
            </a:r>
          </a:p>
        </p:txBody>
      </p:sp>
      <p:sp>
        <p:nvSpPr>
          <p:cNvPr id="3" name="TextBox 2">
            <a:extLst>
              <a:ext uri="{FF2B5EF4-FFF2-40B4-BE49-F238E27FC236}">
                <a16:creationId xmlns:a16="http://schemas.microsoft.com/office/drawing/2014/main" id="{429D26E2-C3E8-8530-CABF-7D70016EACB5}"/>
              </a:ext>
            </a:extLst>
          </p:cNvPr>
          <p:cNvSpPr txBox="1"/>
          <p:nvPr/>
        </p:nvSpPr>
        <p:spPr>
          <a:xfrm>
            <a:off x="609600" y="1173837"/>
            <a:ext cx="10972800" cy="2031325"/>
          </a:xfrm>
          <a:prstGeom prst="rect">
            <a:avLst/>
          </a:prstGeom>
          <a:noFill/>
        </p:spPr>
        <p:txBody>
          <a:bodyPr wrap="square">
            <a:spAutoFit/>
          </a:bodyPr>
          <a:lstStyle/>
          <a:p>
            <a:pPr algn="just"/>
            <a:r>
              <a:rPr lang="en-US" b="0" i="0" dirty="0">
                <a:effectLst/>
                <a:latin typeface="Aial"/>
              </a:rPr>
              <a:t>An </a:t>
            </a:r>
            <a:r>
              <a:rPr lang="en-US" b="0" i="0" u="none" strike="noStrike" dirty="0">
                <a:effectLst/>
                <a:latin typeface="Aial"/>
              </a:rPr>
              <a:t>induction motor</a:t>
            </a:r>
            <a:r>
              <a:rPr lang="en-US" b="0" i="0" dirty="0">
                <a:effectLst/>
                <a:latin typeface="Aial"/>
              </a:rPr>
              <a:t> is similar to a </a:t>
            </a:r>
            <a:r>
              <a:rPr lang="en-US" b="0" i="0" u="none" strike="noStrike" dirty="0">
                <a:effectLst/>
                <a:latin typeface="Aial"/>
              </a:rPr>
              <a:t>poly-phase transformer</a:t>
            </a:r>
            <a:r>
              <a:rPr lang="en-US" b="0" i="0" dirty="0">
                <a:effectLst/>
                <a:latin typeface="Aial"/>
              </a:rPr>
              <a:t> whose secondary is short circuited. Thus, at normal supply voltage, like in transformers, the initial current taken by the primary is very large for a short while. Unlike in </a:t>
            </a:r>
            <a:r>
              <a:rPr lang="en-US" b="0" i="0" u="none" strike="noStrike" dirty="0">
                <a:effectLst/>
                <a:latin typeface="Aial"/>
              </a:rPr>
              <a:t>DC motors</a:t>
            </a:r>
            <a:r>
              <a:rPr lang="en-US" b="0" i="0" dirty="0">
                <a:effectLst/>
                <a:latin typeface="Aial"/>
              </a:rPr>
              <a:t>, large current at starting is due to the absence of back emf. If an induction motor is directly switched on from the supply, it takes 5 to 7 times its full load current and develops a torque which is only 1.5 to 2.5 times the full load torque. This large starting current produces a large voltage drop in the line, which may affect the operation of other devices connected to the same line. Hence, it is not advisable to start induction motors of higher ratings (generally above 25kW) directly from the mains supply.</a:t>
            </a:r>
            <a:endParaRPr lang="en-US" dirty="0">
              <a:latin typeface="Aial"/>
            </a:endParaRPr>
          </a:p>
        </p:txBody>
      </p:sp>
    </p:spTree>
    <p:extLst>
      <p:ext uri="{BB962C8B-B14F-4D97-AF65-F5344CB8AC3E}">
        <p14:creationId xmlns:p14="http://schemas.microsoft.com/office/powerpoint/2010/main" val="721506979"/>
      </p:ext>
    </p:extLst>
  </p:cSld>
  <p:clrMapOvr>
    <a:masterClrMapping/>
  </p:clrMapOvr>
  <mc:AlternateContent xmlns:mc="http://schemas.openxmlformats.org/markup-compatibility/2006" xmlns:p14="http://schemas.microsoft.com/office/powerpoint/2010/main">
    <mc:Choice Requires="p14">
      <p:transition spd="slow" p14:dur="7250" advClick="0"/>
    </mc:Choice>
    <mc:Fallback xmlns="">
      <p:transition spd="slow"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4DCA49-7F54-43D2-BD8D-C7D6BF964B31}"/>
              </a:ext>
            </a:extLst>
          </p:cNvPr>
          <p:cNvSpPr/>
          <p:nvPr/>
        </p:nvSpPr>
        <p:spPr bwMode="auto">
          <a:xfrm>
            <a:off x="0" y="-4234"/>
            <a:ext cx="12192000" cy="999257"/>
          </a:xfrm>
          <a:prstGeom prst="rect">
            <a:avLst/>
          </a:prstGeom>
          <a:solidFill>
            <a:srgbClr val="666699">
              <a:alpha val="83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20000"/>
              </a:spcBef>
            </a:pPr>
            <a:endParaRPr lang="en-IN" dirty="0">
              <a:latin typeface="Arial" charset="0"/>
              <a:cs typeface="Arial" charset="0"/>
            </a:endParaRPr>
          </a:p>
        </p:txBody>
      </p:sp>
      <p:sp>
        <p:nvSpPr>
          <p:cNvPr id="5" name="Title 1">
            <a:extLst>
              <a:ext uri="{FF2B5EF4-FFF2-40B4-BE49-F238E27FC236}">
                <a16:creationId xmlns:a16="http://schemas.microsoft.com/office/drawing/2014/main" id="{DDBF7838-A92E-4096-92DE-D9A2E396A0F8}"/>
              </a:ext>
            </a:extLst>
          </p:cNvPr>
          <p:cNvSpPr txBox="1">
            <a:spLocks/>
          </p:cNvSpPr>
          <p:nvPr/>
        </p:nvSpPr>
        <p:spPr>
          <a:xfrm>
            <a:off x="2061372" y="174580"/>
            <a:ext cx="8069262" cy="6600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var(--e-global-typography-primary-font-family)"/>
              </a:rPr>
              <a:t>AC Motor Starters</a:t>
            </a:r>
          </a:p>
        </p:txBody>
      </p:sp>
      <p:sp>
        <p:nvSpPr>
          <p:cNvPr id="3" name="TextBox 2">
            <a:extLst>
              <a:ext uri="{FF2B5EF4-FFF2-40B4-BE49-F238E27FC236}">
                <a16:creationId xmlns:a16="http://schemas.microsoft.com/office/drawing/2014/main" id="{B7ECA22E-C998-7943-F257-D8165AC2CBBB}"/>
              </a:ext>
            </a:extLst>
          </p:cNvPr>
          <p:cNvSpPr txBox="1"/>
          <p:nvPr/>
        </p:nvSpPr>
        <p:spPr>
          <a:xfrm>
            <a:off x="207943" y="1173837"/>
            <a:ext cx="11776114" cy="1477328"/>
          </a:xfrm>
          <a:prstGeom prst="rect">
            <a:avLst/>
          </a:prstGeom>
          <a:noFill/>
        </p:spPr>
        <p:txBody>
          <a:bodyPr wrap="square">
            <a:spAutoFit/>
          </a:bodyPr>
          <a:lstStyle/>
          <a:p>
            <a:pPr algn="just"/>
            <a:r>
              <a:rPr lang="en-US" b="0" i="0" dirty="0">
                <a:solidFill>
                  <a:srgbClr val="333333"/>
                </a:solidFill>
                <a:effectLst/>
                <a:latin typeface="Arial" panose="020B0604020202020204" pitchFamily="34" charset="0"/>
                <a:cs typeface="Arial" panose="020B0604020202020204" pitchFamily="34" charset="0"/>
              </a:rPr>
              <a:t>There is a necessity to control the high currents during the starting of an induction motor as they will harm the nearby loads, hence we have to adopt suitable starting methods of induction motor to reduce the high starting currents. But while the motor runs at the rated speed, there is no issue with these inrush currents, as the motor attains the rated speed, the slip will come into play and the rotor current will be reduced. The most commonly used starting methods of induction motor are given below.</a:t>
            </a:r>
            <a:endParaRPr lang="en-US" dirty="0">
              <a:latin typeface="Arial" panose="020B0604020202020204" pitchFamily="34" charset="0"/>
              <a:cs typeface="Arial" panose="020B0604020202020204" pitchFamily="34" charset="0"/>
            </a:endParaRPr>
          </a:p>
        </p:txBody>
      </p:sp>
      <p:pic>
        <p:nvPicPr>
          <p:cNvPr id="6" name="Picture 2" descr="Starting of an Induction Motor - Starting Methods - Circuit Globe">
            <a:extLst>
              <a:ext uri="{FF2B5EF4-FFF2-40B4-BE49-F238E27FC236}">
                <a16:creationId xmlns:a16="http://schemas.microsoft.com/office/drawing/2014/main" id="{FFBD9F20-2E0F-2F51-3CF7-001DDF619B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439"/>
          <a:stretch/>
        </p:blipFill>
        <p:spPr bwMode="auto">
          <a:xfrm>
            <a:off x="2916939" y="2972355"/>
            <a:ext cx="6134100" cy="287543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BA9CC58-1894-D3BD-6A64-88EB94512D40}"/>
              </a:ext>
            </a:extLst>
          </p:cNvPr>
          <p:cNvSpPr txBox="1"/>
          <p:nvPr/>
        </p:nvSpPr>
        <p:spPr>
          <a:xfrm>
            <a:off x="1034902" y="5944592"/>
            <a:ext cx="10675087" cy="369332"/>
          </a:xfrm>
          <a:prstGeom prst="rect">
            <a:avLst/>
          </a:prstGeom>
          <a:noFill/>
        </p:spPr>
        <p:txBody>
          <a:bodyPr wrap="square" rtlCol="0">
            <a:spAutoFit/>
          </a:bodyPr>
          <a:lstStyle/>
          <a:p>
            <a:pPr algn="ctr"/>
            <a:r>
              <a:rPr lang="en-US" b="1" dirty="0">
                <a:solidFill>
                  <a:srgbClr val="0000FF"/>
                </a:solidFill>
                <a:latin typeface="Aial"/>
              </a:rPr>
              <a:t>At the time of starting, the motor slip is unity, and the starting current is very large.</a:t>
            </a:r>
          </a:p>
        </p:txBody>
      </p:sp>
    </p:spTree>
    <p:extLst>
      <p:ext uri="{BB962C8B-B14F-4D97-AF65-F5344CB8AC3E}">
        <p14:creationId xmlns:p14="http://schemas.microsoft.com/office/powerpoint/2010/main" val="3574841339"/>
      </p:ext>
    </p:extLst>
  </p:cSld>
  <p:clrMapOvr>
    <a:masterClrMapping/>
  </p:clrMapOvr>
  <mc:AlternateContent xmlns:mc="http://schemas.openxmlformats.org/markup-compatibility/2006" xmlns:p14="http://schemas.microsoft.com/office/powerpoint/2010/main">
    <mc:Choice Requires="p14">
      <p:transition spd="slow" p14:dur="7250" advClick="0"/>
    </mc:Choice>
    <mc:Fallback xmlns="">
      <p:transition spd="slow"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4DCA49-7F54-43D2-BD8D-C7D6BF964B31}"/>
              </a:ext>
            </a:extLst>
          </p:cNvPr>
          <p:cNvSpPr/>
          <p:nvPr/>
        </p:nvSpPr>
        <p:spPr bwMode="auto">
          <a:xfrm>
            <a:off x="0" y="-4234"/>
            <a:ext cx="12192000" cy="999257"/>
          </a:xfrm>
          <a:prstGeom prst="rect">
            <a:avLst/>
          </a:prstGeom>
          <a:solidFill>
            <a:srgbClr val="666699">
              <a:alpha val="83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20000"/>
              </a:spcBef>
            </a:pPr>
            <a:endParaRPr lang="en-IN" dirty="0">
              <a:latin typeface="Arial" charset="0"/>
              <a:cs typeface="Arial" charset="0"/>
            </a:endParaRPr>
          </a:p>
        </p:txBody>
      </p:sp>
      <p:sp>
        <p:nvSpPr>
          <p:cNvPr id="5" name="Title 1">
            <a:extLst>
              <a:ext uri="{FF2B5EF4-FFF2-40B4-BE49-F238E27FC236}">
                <a16:creationId xmlns:a16="http://schemas.microsoft.com/office/drawing/2014/main" id="{DDBF7838-A92E-4096-92DE-D9A2E396A0F8}"/>
              </a:ext>
            </a:extLst>
          </p:cNvPr>
          <p:cNvSpPr txBox="1">
            <a:spLocks/>
          </p:cNvSpPr>
          <p:nvPr/>
        </p:nvSpPr>
        <p:spPr>
          <a:xfrm>
            <a:off x="2061372" y="174580"/>
            <a:ext cx="8069262" cy="6600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var(--e-global-typography-primary-font-family)"/>
              </a:rPr>
              <a:t>Direct Online Starter </a:t>
            </a:r>
          </a:p>
        </p:txBody>
      </p:sp>
      <p:sp>
        <p:nvSpPr>
          <p:cNvPr id="3" name="TextBox 2">
            <a:extLst>
              <a:ext uri="{FF2B5EF4-FFF2-40B4-BE49-F238E27FC236}">
                <a16:creationId xmlns:a16="http://schemas.microsoft.com/office/drawing/2014/main" id="{BB41A221-CE05-CF8E-B6AC-4A899416C466}"/>
              </a:ext>
            </a:extLst>
          </p:cNvPr>
          <p:cNvSpPr txBox="1"/>
          <p:nvPr/>
        </p:nvSpPr>
        <p:spPr>
          <a:xfrm>
            <a:off x="0" y="948562"/>
            <a:ext cx="12192000" cy="369332"/>
          </a:xfrm>
          <a:prstGeom prst="rect">
            <a:avLst/>
          </a:prstGeom>
          <a:noFill/>
        </p:spPr>
        <p:txBody>
          <a:bodyPr wrap="square">
            <a:spAutoFit/>
          </a:bodyPr>
          <a:lstStyle/>
          <a:p>
            <a:r>
              <a:rPr lang="en-US" b="0" i="0" dirty="0">
                <a:solidFill>
                  <a:srgbClr val="121212"/>
                </a:solidFill>
                <a:effectLst/>
                <a:latin typeface="Lato" panose="020F0502020204030203" pitchFamily="34" charset="0"/>
              </a:rPr>
              <a:t>Direct Online Starter is a mechanism that provides overload protection for three-phase squirrel cage induction motors.</a:t>
            </a:r>
            <a:endParaRPr lang="en-US" dirty="0"/>
          </a:p>
        </p:txBody>
      </p:sp>
      <p:pic>
        <p:nvPicPr>
          <p:cNvPr id="3074" name="Picture 2" descr="Operation of Direct Online Starter Circuit">
            <a:extLst>
              <a:ext uri="{FF2B5EF4-FFF2-40B4-BE49-F238E27FC236}">
                <a16:creationId xmlns:a16="http://schemas.microsoft.com/office/drawing/2014/main" id="{EFA568A0-4C1B-AF5E-402C-EA0A4B5F01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862"/>
          <a:stretch/>
        </p:blipFill>
        <p:spPr bwMode="auto">
          <a:xfrm>
            <a:off x="5395580" y="1307805"/>
            <a:ext cx="6796420" cy="4762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00ACE76-5CF9-294F-A314-6569B380352A}"/>
              </a:ext>
            </a:extLst>
          </p:cNvPr>
          <p:cNvSpPr txBox="1"/>
          <p:nvPr/>
        </p:nvSpPr>
        <p:spPr>
          <a:xfrm>
            <a:off x="178983" y="1350686"/>
            <a:ext cx="6124352" cy="1477328"/>
          </a:xfrm>
          <a:prstGeom prst="rect">
            <a:avLst/>
          </a:prstGeom>
          <a:noFill/>
        </p:spPr>
        <p:txBody>
          <a:bodyPr wrap="square">
            <a:spAutoFit/>
          </a:bodyPr>
          <a:lstStyle/>
          <a:p>
            <a:pPr algn="just"/>
            <a:r>
              <a:rPr lang="en-US" b="1" i="0" dirty="0">
                <a:solidFill>
                  <a:srgbClr val="121212"/>
                </a:solidFill>
                <a:effectLst/>
                <a:latin typeface="Lato" panose="020F0502020204030203" pitchFamily="34" charset="0"/>
              </a:rPr>
              <a:t>The main functions provided by Direct Online Starter</a:t>
            </a:r>
            <a:r>
              <a:rPr lang="en-US" b="0" i="0" dirty="0">
                <a:solidFill>
                  <a:srgbClr val="121212"/>
                </a:solidFill>
                <a:effectLst/>
                <a:latin typeface="Lato" panose="020F0502020204030203" pitchFamily="34" charset="0"/>
              </a:rPr>
              <a:t> to Three-phase induction motor are:</a:t>
            </a:r>
          </a:p>
          <a:p>
            <a:pPr algn="just">
              <a:buFont typeface="Arial" panose="020B0604020202020204" pitchFamily="34" charset="0"/>
              <a:buChar char="•"/>
            </a:pPr>
            <a:r>
              <a:rPr lang="en-US" b="0" i="0" dirty="0">
                <a:solidFill>
                  <a:srgbClr val="121212"/>
                </a:solidFill>
                <a:effectLst/>
                <a:latin typeface="Lato" panose="020F0502020204030203" pitchFamily="34" charset="0"/>
              </a:rPr>
              <a:t>Over-current protection or Short circuit protection.</a:t>
            </a:r>
          </a:p>
          <a:p>
            <a:pPr algn="just">
              <a:buFont typeface="Arial" panose="020B0604020202020204" pitchFamily="34" charset="0"/>
              <a:buChar char="•"/>
            </a:pPr>
            <a:r>
              <a:rPr lang="en-US" b="0" i="0" dirty="0">
                <a:solidFill>
                  <a:srgbClr val="121212"/>
                </a:solidFill>
                <a:effectLst/>
                <a:latin typeface="Lato" panose="020F0502020204030203" pitchFamily="34" charset="0"/>
              </a:rPr>
              <a:t>Overload protection.</a:t>
            </a:r>
          </a:p>
          <a:p>
            <a:pPr algn="just">
              <a:buFont typeface="Arial" panose="020B0604020202020204" pitchFamily="34" charset="0"/>
              <a:buChar char="•"/>
            </a:pPr>
            <a:r>
              <a:rPr lang="en-US" b="0" i="0" dirty="0">
                <a:solidFill>
                  <a:srgbClr val="121212"/>
                </a:solidFill>
                <a:effectLst/>
                <a:latin typeface="Lato" panose="020F0502020204030203" pitchFamily="34" charset="0"/>
              </a:rPr>
              <a:t>Isolated motor switching setup.</a:t>
            </a:r>
          </a:p>
        </p:txBody>
      </p:sp>
      <p:sp>
        <p:nvSpPr>
          <p:cNvPr id="8" name="TextBox 7">
            <a:extLst>
              <a:ext uri="{FF2B5EF4-FFF2-40B4-BE49-F238E27FC236}">
                <a16:creationId xmlns:a16="http://schemas.microsoft.com/office/drawing/2014/main" id="{8CCCE9AA-E702-D2F9-3C7C-C0E8C7298E1D}"/>
              </a:ext>
            </a:extLst>
          </p:cNvPr>
          <p:cNvSpPr txBox="1"/>
          <p:nvPr/>
        </p:nvSpPr>
        <p:spPr>
          <a:xfrm>
            <a:off x="65347" y="2828014"/>
            <a:ext cx="5264887" cy="3693319"/>
          </a:xfrm>
          <a:prstGeom prst="rect">
            <a:avLst/>
          </a:prstGeom>
          <a:noFill/>
        </p:spPr>
        <p:txBody>
          <a:bodyPr wrap="square">
            <a:spAutoFit/>
          </a:bodyPr>
          <a:lstStyle/>
          <a:p>
            <a:pPr algn="just"/>
            <a:r>
              <a:rPr lang="en-US" b="1" i="0" dirty="0">
                <a:solidFill>
                  <a:srgbClr val="121212"/>
                </a:solidFill>
                <a:effectLst/>
                <a:latin typeface="Arial" panose="020B0604020202020204" pitchFamily="34" charset="0"/>
                <a:cs typeface="Arial" panose="020B0604020202020204" pitchFamily="34" charset="0"/>
              </a:rPr>
              <a:t>Over-current protection or Short circuit protection:</a:t>
            </a:r>
            <a:r>
              <a:rPr lang="en-US" b="0" i="0" dirty="0">
                <a:solidFill>
                  <a:srgbClr val="121212"/>
                </a:solidFill>
                <a:effectLst/>
                <a:latin typeface="Arial" panose="020B0604020202020204" pitchFamily="34" charset="0"/>
                <a:cs typeface="Arial" panose="020B0604020202020204" pitchFamily="34" charset="0"/>
              </a:rPr>
              <a:t> DOL starter consists of MCCB (circuit breaker) and fuse setup to disconnect the motor from the supply in case of a short circuit.</a:t>
            </a:r>
          </a:p>
          <a:p>
            <a:pPr algn="just"/>
            <a:r>
              <a:rPr lang="en-US" b="1" i="0" dirty="0">
                <a:solidFill>
                  <a:srgbClr val="121212"/>
                </a:solidFill>
                <a:effectLst/>
                <a:latin typeface="Arial" panose="020B0604020202020204" pitchFamily="34" charset="0"/>
                <a:cs typeface="Arial" panose="020B0604020202020204" pitchFamily="34" charset="0"/>
              </a:rPr>
              <a:t>Overload protection:</a:t>
            </a:r>
            <a:r>
              <a:rPr lang="en-US" b="0" i="0" dirty="0">
                <a:solidFill>
                  <a:srgbClr val="121212"/>
                </a:solidFill>
                <a:effectLst/>
                <a:latin typeface="Arial" panose="020B0604020202020204" pitchFamily="34" charset="0"/>
                <a:cs typeface="Arial" panose="020B0604020202020204" pitchFamily="34" charset="0"/>
              </a:rPr>
              <a:t> DOL starter consists of an electro-mechanical setup which will disconnect the motor from the power supply if the motor is overloaded or the motor draws current more than the rated value.</a:t>
            </a:r>
          </a:p>
          <a:p>
            <a:pPr algn="just"/>
            <a:r>
              <a:rPr lang="en-US" b="1" i="0" dirty="0">
                <a:solidFill>
                  <a:srgbClr val="121212"/>
                </a:solidFill>
                <a:effectLst/>
                <a:latin typeface="Arial" panose="020B0604020202020204" pitchFamily="34" charset="0"/>
                <a:cs typeface="Arial" panose="020B0604020202020204" pitchFamily="34" charset="0"/>
              </a:rPr>
              <a:t>Isolated motor switching setup:</a:t>
            </a:r>
            <a:r>
              <a:rPr lang="en-US" b="0" i="0" dirty="0">
                <a:solidFill>
                  <a:srgbClr val="121212"/>
                </a:solidFill>
                <a:effectLst/>
                <a:latin typeface="Arial" panose="020B0604020202020204" pitchFamily="34" charset="0"/>
                <a:cs typeface="Arial" panose="020B0604020202020204" pitchFamily="34" charset="0"/>
              </a:rPr>
              <a:t> Since high power motors are dangerous, the DOL starters are designed in a way that allows the customer to turn ON and OFF the motor indirectly.</a:t>
            </a:r>
          </a:p>
        </p:txBody>
      </p:sp>
      <p:cxnSp>
        <p:nvCxnSpPr>
          <p:cNvPr id="10" name="Straight Arrow Connector 9">
            <a:extLst>
              <a:ext uri="{FF2B5EF4-FFF2-40B4-BE49-F238E27FC236}">
                <a16:creationId xmlns:a16="http://schemas.microsoft.com/office/drawing/2014/main" id="{15B46FB7-28CB-7FC5-AA27-CB69116E7DA9}"/>
              </a:ext>
            </a:extLst>
          </p:cNvPr>
          <p:cNvCxnSpPr>
            <a:cxnSpLocks/>
          </p:cNvCxnSpPr>
          <p:nvPr/>
        </p:nvCxnSpPr>
        <p:spPr>
          <a:xfrm flipH="1" flipV="1">
            <a:off x="6342409" y="4061637"/>
            <a:ext cx="685536" cy="14885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5E0C7F4-D28E-27B3-E387-ED6869539E62}"/>
              </a:ext>
            </a:extLst>
          </p:cNvPr>
          <p:cNvCxnSpPr>
            <a:cxnSpLocks/>
          </p:cNvCxnSpPr>
          <p:nvPr/>
        </p:nvCxnSpPr>
        <p:spPr>
          <a:xfrm flipV="1">
            <a:off x="7251404" y="4514378"/>
            <a:ext cx="758636" cy="1035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5B9F55A-F134-9104-055A-FA73116E6CAD}"/>
              </a:ext>
            </a:extLst>
          </p:cNvPr>
          <p:cNvSpPr txBox="1"/>
          <p:nvPr/>
        </p:nvSpPr>
        <p:spPr>
          <a:xfrm>
            <a:off x="6104861" y="5440918"/>
            <a:ext cx="1942391" cy="369332"/>
          </a:xfrm>
          <a:prstGeom prst="rect">
            <a:avLst/>
          </a:prstGeom>
          <a:noFill/>
        </p:spPr>
        <p:txBody>
          <a:bodyPr wrap="none" rtlCol="0">
            <a:spAutoFit/>
          </a:bodyPr>
          <a:lstStyle/>
          <a:p>
            <a:r>
              <a:rPr lang="en-US" b="1" dirty="0">
                <a:solidFill>
                  <a:srgbClr val="FF0000"/>
                </a:solidFill>
              </a:rPr>
              <a:t>Initially connected</a:t>
            </a:r>
          </a:p>
        </p:txBody>
      </p:sp>
      <p:sp>
        <p:nvSpPr>
          <p:cNvPr id="17" name="TextBox 16">
            <a:extLst>
              <a:ext uri="{FF2B5EF4-FFF2-40B4-BE49-F238E27FC236}">
                <a16:creationId xmlns:a16="http://schemas.microsoft.com/office/drawing/2014/main" id="{C77D1A7B-F508-F103-9BEB-B390A19C2120}"/>
              </a:ext>
            </a:extLst>
          </p:cNvPr>
          <p:cNvSpPr txBox="1"/>
          <p:nvPr/>
        </p:nvSpPr>
        <p:spPr>
          <a:xfrm>
            <a:off x="6104861" y="1799787"/>
            <a:ext cx="2293087" cy="646331"/>
          </a:xfrm>
          <a:prstGeom prst="rect">
            <a:avLst/>
          </a:prstGeom>
          <a:noFill/>
        </p:spPr>
        <p:txBody>
          <a:bodyPr wrap="square" rtlCol="0">
            <a:spAutoFit/>
          </a:bodyPr>
          <a:lstStyle/>
          <a:p>
            <a:r>
              <a:rPr lang="en-US" b="1" dirty="0">
                <a:solidFill>
                  <a:srgbClr val="FF0000"/>
                </a:solidFill>
              </a:rPr>
              <a:t>SW, C1, C2, and C3 Initially disconnected</a:t>
            </a:r>
          </a:p>
        </p:txBody>
      </p:sp>
      <p:sp>
        <p:nvSpPr>
          <p:cNvPr id="20" name="TextBox 19">
            <a:extLst>
              <a:ext uri="{FF2B5EF4-FFF2-40B4-BE49-F238E27FC236}">
                <a16:creationId xmlns:a16="http://schemas.microsoft.com/office/drawing/2014/main" id="{8FC9FD21-183A-AF03-D043-63C9C8885075}"/>
              </a:ext>
            </a:extLst>
          </p:cNvPr>
          <p:cNvSpPr txBox="1"/>
          <p:nvPr/>
        </p:nvSpPr>
        <p:spPr>
          <a:xfrm>
            <a:off x="6303335" y="6000998"/>
            <a:ext cx="5408428" cy="646331"/>
          </a:xfrm>
          <a:prstGeom prst="rect">
            <a:avLst/>
          </a:prstGeom>
          <a:noFill/>
        </p:spPr>
        <p:txBody>
          <a:bodyPr wrap="square" rtlCol="0">
            <a:spAutoFit/>
          </a:bodyPr>
          <a:lstStyle/>
          <a:p>
            <a:r>
              <a:rPr lang="en-US" b="1" dirty="0">
                <a:solidFill>
                  <a:srgbClr val="0000FF"/>
                </a:solidFill>
              </a:rPr>
              <a:t>Even after switching off/release the on button the coil is energized. SW,C1, C2, and C3 still connected </a:t>
            </a:r>
          </a:p>
        </p:txBody>
      </p:sp>
    </p:spTree>
    <p:extLst>
      <p:ext uri="{BB962C8B-B14F-4D97-AF65-F5344CB8AC3E}">
        <p14:creationId xmlns:p14="http://schemas.microsoft.com/office/powerpoint/2010/main" val="3150430461"/>
      </p:ext>
    </p:extLst>
  </p:cSld>
  <p:clrMapOvr>
    <a:masterClrMapping/>
  </p:clrMapOvr>
  <mc:AlternateContent xmlns:mc="http://schemas.openxmlformats.org/markup-compatibility/2006" xmlns:p14="http://schemas.microsoft.com/office/powerpoint/2010/main">
    <mc:Choice Requires="p14">
      <p:transition spd="slow" p14:dur="7250" advClick="0"/>
    </mc:Choice>
    <mc:Fallback xmlns="">
      <p:transition spd="slow"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4DCA49-7F54-43D2-BD8D-C7D6BF964B31}"/>
              </a:ext>
            </a:extLst>
          </p:cNvPr>
          <p:cNvSpPr/>
          <p:nvPr/>
        </p:nvSpPr>
        <p:spPr bwMode="auto">
          <a:xfrm>
            <a:off x="0" y="-4234"/>
            <a:ext cx="12192000" cy="999257"/>
          </a:xfrm>
          <a:prstGeom prst="rect">
            <a:avLst/>
          </a:prstGeom>
          <a:solidFill>
            <a:srgbClr val="666699">
              <a:alpha val="83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20000"/>
              </a:spcBef>
            </a:pPr>
            <a:endParaRPr lang="en-IN" dirty="0">
              <a:latin typeface="Arial" charset="0"/>
              <a:cs typeface="Arial" charset="0"/>
            </a:endParaRPr>
          </a:p>
        </p:txBody>
      </p:sp>
      <p:sp>
        <p:nvSpPr>
          <p:cNvPr id="5" name="Title 1">
            <a:extLst>
              <a:ext uri="{FF2B5EF4-FFF2-40B4-BE49-F238E27FC236}">
                <a16:creationId xmlns:a16="http://schemas.microsoft.com/office/drawing/2014/main" id="{DDBF7838-A92E-4096-92DE-D9A2E396A0F8}"/>
              </a:ext>
            </a:extLst>
          </p:cNvPr>
          <p:cNvSpPr txBox="1">
            <a:spLocks/>
          </p:cNvSpPr>
          <p:nvPr/>
        </p:nvSpPr>
        <p:spPr>
          <a:xfrm>
            <a:off x="2061372" y="174580"/>
            <a:ext cx="8069262" cy="6600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var(--e-global-typography-primary-font-family)"/>
              </a:rPr>
              <a:t>Direct Online Starter </a:t>
            </a:r>
          </a:p>
        </p:txBody>
      </p:sp>
      <p:sp>
        <p:nvSpPr>
          <p:cNvPr id="7" name="TextBox 6">
            <a:extLst>
              <a:ext uri="{FF2B5EF4-FFF2-40B4-BE49-F238E27FC236}">
                <a16:creationId xmlns:a16="http://schemas.microsoft.com/office/drawing/2014/main" id="{4A35B92D-E67D-B370-4591-9747040A918C}"/>
              </a:ext>
            </a:extLst>
          </p:cNvPr>
          <p:cNvSpPr txBox="1"/>
          <p:nvPr/>
        </p:nvSpPr>
        <p:spPr>
          <a:xfrm>
            <a:off x="295053" y="1173837"/>
            <a:ext cx="6097772" cy="1200329"/>
          </a:xfrm>
          <a:prstGeom prst="rect">
            <a:avLst/>
          </a:prstGeom>
          <a:noFill/>
        </p:spPr>
        <p:txBody>
          <a:bodyPr wrap="square">
            <a:spAutoFit/>
          </a:bodyPr>
          <a:lstStyle/>
          <a:p>
            <a:r>
              <a:rPr lang="en-US" b="0" i="0" dirty="0">
                <a:solidFill>
                  <a:srgbClr val="121212"/>
                </a:solidFill>
                <a:effectLst/>
                <a:latin typeface="Lato" panose="020F0502020204030203" pitchFamily="34" charset="0"/>
              </a:rPr>
              <a:t>The MCCB here will be selected to match the motor ratings and in case of any fault in connections or motor windings, this MCCB will trip immediately disconnecting the entire system from the main power line. </a:t>
            </a:r>
            <a:endParaRPr lang="en-US" dirty="0"/>
          </a:p>
        </p:txBody>
      </p:sp>
      <p:sp>
        <p:nvSpPr>
          <p:cNvPr id="10" name="TextBox 9">
            <a:extLst>
              <a:ext uri="{FF2B5EF4-FFF2-40B4-BE49-F238E27FC236}">
                <a16:creationId xmlns:a16="http://schemas.microsoft.com/office/drawing/2014/main" id="{E41FB99A-1232-E120-B6AB-D323FDC96BD5}"/>
              </a:ext>
            </a:extLst>
          </p:cNvPr>
          <p:cNvSpPr txBox="1"/>
          <p:nvPr/>
        </p:nvSpPr>
        <p:spPr>
          <a:xfrm>
            <a:off x="295053" y="2552980"/>
            <a:ext cx="6097772" cy="646331"/>
          </a:xfrm>
          <a:prstGeom prst="rect">
            <a:avLst/>
          </a:prstGeom>
          <a:noFill/>
        </p:spPr>
        <p:txBody>
          <a:bodyPr wrap="square">
            <a:spAutoFit/>
          </a:bodyPr>
          <a:lstStyle/>
          <a:p>
            <a:r>
              <a:rPr lang="en-US" b="0" i="0" dirty="0">
                <a:solidFill>
                  <a:srgbClr val="121212"/>
                </a:solidFill>
                <a:effectLst/>
                <a:latin typeface="Lato" panose="020F0502020204030203" pitchFamily="34" charset="0"/>
              </a:rPr>
              <a:t>These fuses will blow up immediately in case of any short circuit and disconnect the motor from the power line. </a:t>
            </a:r>
            <a:endParaRPr lang="en-US" dirty="0"/>
          </a:p>
        </p:txBody>
      </p:sp>
      <p:pic>
        <p:nvPicPr>
          <p:cNvPr id="12290" name="Picture 2" descr="1Hp O/F Submersible Starter Digital Type » Sagar Electricals">
            <a:extLst>
              <a:ext uri="{FF2B5EF4-FFF2-40B4-BE49-F238E27FC236}">
                <a16:creationId xmlns:a16="http://schemas.microsoft.com/office/drawing/2014/main" id="{42226F01-8A77-B699-DD33-0E54BA1E01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406" t="17116" r="18734" b="15195"/>
          <a:stretch/>
        </p:blipFill>
        <p:spPr bwMode="auto">
          <a:xfrm>
            <a:off x="7400261" y="1450282"/>
            <a:ext cx="4242391" cy="4642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1854274"/>
      </p:ext>
    </p:extLst>
  </p:cSld>
  <p:clrMapOvr>
    <a:masterClrMapping/>
  </p:clrMapOvr>
  <mc:AlternateContent xmlns:mc="http://schemas.openxmlformats.org/markup-compatibility/2006" xmlns:p14="http://schemas.microsoft.com/office/powerpoint/2010/main">
    <mc:Choice Requires="p14">
      <p:transition spd="slow" p14:dur="7250" advClick="0"/>
    </mc:Choice>
    <mc:Fallback xmlns="">
      <p:transition spd="slow"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4DCA49-7F54-43D2-BD8D-C7D6BF964B31}"/>
              </a:ext>
            </a:extLst>
          </p:cNvPr>
          <p:cNvSpPr/>
          <p:nvPr/>
        </p:nvSpPr>
        <p:spPr bwMode="auto">
          <a:xfrm>
            <a:off x="0" y="-4234"/>
            <a:ext cx="12192000" cy="999257"/>
          </a:xfrm>
          <a:prstGeom prst="rect">
            <a:avLst/>
          </a:prstGeom>
          <a:solidFill>
            <a:srgbClr val="666699">
              <a:alpha val="83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20000"/>
              </a:spcBef>
            </a:pPr>
            <a:endParaRPr lang="en-IN" dirty="0">
              <a:latin typeface="Arial" charset="0"/>
              <a:cs typeface="Arial" charset="0"/>
            </a:endParaRPr>
          </a:p>
        </p:txBody>
      </p:sp>
      <p:sp>
        <p:nvSpPr>
          <p:cNvPr id="5" name="Title 1">
            <a:extLst>
              <a:ext uri="{FF2B5EF4-FFF2-40B4-BE49-F238E27FC236}">
                <a16:creationId xmlns:a16="http://schemas.microsoft.com/office/drawing/2014/main" id="{DDBF7838-A92E-4096-92DE-D9A2E396A0F8}"/>
              </a:ext>
            </a:extLst>
          </p:cNvPr>
          <p:cNvSpPr txBox="1">
            <a:spLocks/>
          </p:cNvSpPr>
          <p:nvPr/>
        </p:nvSpPr>
        <p:spPr>
          <a:xfrm>
            <a:off x="2061372" y="174580"/>
            <a:ext cx="8069262" cy="6600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var(--e-global-typography-primary-font-family)"/>
              </a:rPr>
              <a:t>Direct Online Starter </a:t>
            </a:r>
          </a:p>
        </p:txBody>
      </p:sp>
      <p:pic>
        <p:nvPicPr>
          <p:cNvPr id="3" name="Picture 2">
            <a:extLst>
              <a:ext uri="{FF2B5EF4-FFF2-40B4-BE49-F238E27FC236}">
                <a16:creationId xmlns:a16="http://schemas.microsoft.com/office/drawing/2014/main" id="{E311452B-8EC1-CBA6-CCE9-B96D098CC3C9}"/>
              </a:ext>
            </a:extLst>
          </p:cNvPr>
          <p:cNvPicPr>
            <a:picLocks noChangeAspect="1"/>
          </p:cNvPicPr>
          <p:nvPr/>
        </p:nvPicPr>
        <p:blipFill>
          <a:blip r:embed="rId3"/>
          <a:stretch>
            <a:fillRect/>
          </a:stretch>
        </p:blipFill>
        <p:spPr>
          <a:xfrm>
            <a:off x="2915537" y="1173837"/>
            <a:ext cx="5829300" cy="5248275"/>
          </a:xfrm>
          <a:prstGeom prst="rect">
            <a:avLst/>
          </a:prstGeom>
        </p:spPr>
      </p:pic>
    </p:spTree>
    <p:extLst>
      <p:ext uri="{BB962C8B-B14F-4D97-AF65-F5344CB8AC3E}">
        <p14:creationId xmlns:p14="http://schemas.microsoft.com/office/powerpoint/2010/main" val="1052130978"/>
      </p:ext>
    </p:extLst>
  </p:cSld>
  <p:clrMapOvr>
    <a:masterClrMapping/>
  </p:clrMapOvr>
  <mc:AlternateContent xmlns:mc="http://schemas.openxmlformats.org/markup-compatibility/2006" xmlns:p14="http://schemas.microsoft.com/office/powerpoint/2010/main">
    <mc:Choice Requires="p14">
      <p:transition spd="slow" p14:dur="7250" advClick="0"/>
    </mc:Choice>
    <mc:Fallback xmlns="">
      <p:transition spd="slow"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4DCA49-7F54-43D2-BD8D-C7D6BF964B31}"/>
              </a:ext>
            </a:extLst>
          </p:cNvPr>
          <p:cNvSpPr/>
          <p:nvPr/>
        </p:nvSpPr>
        <p:spPr bwMode="auto">
          <a:xfrm>
            <a:off x="0" y="-4234"/>
            <a:ext cx="12192000" cy="999257"/>
          </a:xfrm>
          <a:prstGeom prst="rect">
            <a:avLst/>
          </a:prstGeom>
          <a:solidFill>
            <a:srgbClr val="666699">
              <a:alpha val="83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20000"/>
              </a:spcBef>
            </a:pPr>
            <a:endParaRPr lang="en-IN" dirty="0">
              <a:latin typeface="Arial" charset="0"/>
              <a:cs typeface="Arial" charset="0"/>
            </a:endParaRPr>
          </a:p>
        </p:txBody>
      </p:sp>
      <p:sp>
        <p:nvSpPr>
          <p:cNvPr id="5" name="Title 1">
            <a:extLst>
              <a:ext uri="{FF2B5EF4-FFF2-40B4-BE49-F238E27FC236}">
                <a16:creationId xmlns:a16="http://schemas.microsoft.com/office/drawing/2014/main" id="{DDBF7838-A92E-4096-92DE-D9A2E396A0F8}"/>
              </a:ext>
            </a:extLst>
          </p:cNvPr>
          <p:cNvSpPr txBox="1">
            <a:spLocks/>
          </p:cNvSpPr>
          <p:nvPr/>
        </p:nvSpPr>
        <p:spPr>
          <a:xfrm>
            <a:off x="2061372" y="174580"/>
            <a:ext cx="8069262" cy="6600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var(--e-global-typography-primary-font-family)"/>
              </a:rPr>
              <a:t>Star Delta Starter </a:t>
            </a:r>
          </a:p>
        </p:txBody>
      </p:sp>
      <p:pic>
        <p:nvPicPr>
          <p:cNvPr id="7" name="Picture 6">
            <a:extLst>
              <a:ext uri="{FF2B5EF4-FFF2-40B4-BE49-F238E27FC236}">
                <a16:creationId xmlns:a16="http://schemas.microsoft.com/office/drawing/2014/main" id="{FB633C1B-DA8D-8A48-5A40-839DF2F6723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5429529" y="1013468"/>
            <a:ext cx="6718481" cy="4471017"/>
          </a:xfrm>
          <a:prstGeom prst="rect">
            <a:avLst/>
          </a:prstGeom>
        </p:spPr>
      </p:pic>
      <p:sp>
        <p:nvSpPr>
          <p:cNvPr id="9" name="TextBox 8">
            <a:extLst>
              <a:ext uri="{FF2B5EF4-FFF2-40B4-BE49-F238E27FC236}">
                <a16:creationId xmlns:a16="http://schemas.microsoft.com/office/drawing/2014/main" id="{8F2D51E5-B807-1FA9-9EB3-F6EA08D4E512}"/>
              </a:ext>
            </a:extLst>
          </p:cNvPr>
          <p:cNvSpPr txBox="1"/>
          <p:nvPr/>
        </p:nvSpPr>
        <p:spPr>
          <a:xfrm>
            <a:off x="0" y="1173837"/>
            <a:ext cx="4880344" cy="2308324"/>
          </a:xfrm>
          <a:prstGeom prst="rect">
            <a:avLst/>
          </a:prstGeom>
          <a:noFill/>
        </p:spPr>
        <p:txBody>
          <a:bodyPr wrap="square">
            <a:spAutoFit/>
          </a:bodyPr>
          <a:lstStyle/>
          <a:p>
            <a:r>
              <a:rPr lang="en-US" b="0" i="0" dirty="0">
                <a:effectLst/>
                <a:latin typeface="palatino linotype" panose="02040502050505030304" pitchFamily="18" charset="0"/>
              </a:rPr>
              <a:t>The starter mainly consists of a TPDP switch which stands for </a:t>
            </a:r>
            <a:r>
              <a:rPr lang="en-US" b="0" i="0" dirty="0" err="1">
                <a:effectLst/>
                <a:latin typeface="palatino linotype" panose="02040502050505030304" pitchFamily="18" charset="0"/>
              </a:rPr>
              <a:t>Tripple</a:t>
            </a:r>
            <a:r>
              <a:rPr lang="en-US" b="0" i="0" dirty="0">
                <a:effectLst/>
                <a:latin typeface="palatino linotype" panose="02040502050505030304" pitchFamily="18" charset="0"/>
              </a:rPr>
              <a:t> Pole Double Throw switch. This switch changes stator winding from star to delta. During starting condition stator winding is connected in the form of a star. Now we shall see how a star delta starter reduces the starting current of a three-phase induction motor.</a:t>
            </a:r>
            <a:endParaRPr lang="en-US" dirty="0"/>
          </a:p>
        </p:txBody>
      </p:sp>
      <p:pic>
        <p:nvPicPr>
          <p:cNvPr id="12" name="Picture 11">
            <a:extLst>
              <a:ext uri="{FF2B5EF4-FFF2-40B4-BE49-F238E27FC236}">
                <a16:creationId xmlns:a16="http://schemas.microsoft.com/office/drawing/2014/main" id="{75C104ED-2A5D-FE0B-0794-8EBADAF929A1}"/>
              </a:ext>
            </a:extLst>
          </p:cNvPr>
          <p:cNvPicPr>
            <a:picLocks noChangeAspect="1"/>
          </p:cNvPicPr>
          <p:nvPr/>
        </p:nvPicPr>
        <p:blipFill>
          <a:blip r:embed="rId5"/>
          <a:stretch>
            <a:fillRect/>
          </a:stretch>
        </p:blipFill>
        <p:spPr>
          <a:xfrm>
            <a:off x="43990" y="3826924"/>
            <a:ext cx="5429529" cy="2883048"/>
          </a:xfrm>
          <a:prstGeom prst="rect">
            <a:avLst/>
          </a:prstGeom>
        </p:spPr>
      </p:pic>
      <p:pic>
        <p:nvPicPr>
          <p:cNvPr id="8200" name="Picture 8" descr="Star-Delta-Starter-Fig-2">
            <a:extLst>
              <a:ext uri="{FF2B5EF4-FFF2-40B4-BE49-F238E27FC236}">
                <a16:creationId xmlns:a16="http://schemas.microsoft.com/office/drawing/2014/main" id="{1D0C1FC0-84CB-7F9D-3AF1-3D5100DA93A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8919"/>
          <a:stretch/>
        </p:blipFill>
        <p:spPr bwMode="auto">
          <a:xfrm>
            <a:off x="10025062" y="5075192"/>
            <a:ext cx="2166938" cy="1782808"/>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Star-Delta-Starter-Fig-3">
            <a:extLst>
              <a:ext uri="{FF2B5EF4-FFF2-40B4-BE49-F238E27FC236}">
                <a16:creationId xmlns:a16="http://schemas.microsoft.com/office/drawing/2014/main" id="{60BB5B26-2696-7A64-0783-D9A2F62189A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6766"/>
          <a:stretch/>
        </p:blipFill>
        <p:spPr bwMode="auto">
          <a:xfrm>
            <a:off x="7761768" y="5259376"/>
            <a:ext cx="2067922" cy="1450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394930"/>
      </p:ext>
    </p:extLst>
  </p:cSld>
  <p:clrMapOvr>
    <a:masterClrMapping/>
  </p:clrMapOvr>
  <mc:AlternateContent xmlns:mc="http://schemas.openxmlformats.org/markup-compatibility/2006" xmlns:p14="http://schemas.microsoft.com/office/powerpoint/2010/main">
    <mc:Choice Requires="p14">
      <p:transition spd="slow" p14:dur="7250" advClick="0"/>
    </mc:Choice>
    <mc:Fallback xmlns="">
      <p:transition spd="slow"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4DCA49-7F54-43D2-BD8D-C7D6BF964B31}"/>
              </a:ext>
            </a:extLst>
          </p:cNvPr>
          <p:cNvSpPr/>
          <p:nvPr/>
        </p:nvSpPr>
        <p:spPr bwMode="auto">
          <a:xfrm>
            <a:off x="0" y="-4234"/>
            <a:ext cx="12192000" cy="999257"/>
          </a:xfrm>
          <a:prstGeom prst="rect">
            <a:avLst/>
          </a:prstGeom>
          <a:solidFill>
            <a:srgbClr val="666699">
              <a:alpha val="83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20000"/>
              </a:spcBef>
            </a:pPr>
            <a:endParaRPr lang="en-IN" dirty="0">
              <a:latin typeface="Arial" charset="0"/>
              <a:cs typeface="Arial" charset="0"/>
            </a:endParaRPr>
          </a:p>
        </p:txBody>
      </p:sp>
      <p:sp>
        <p:nvSpPr>
          <p:cNvPr id="5" name="Title 1">
            <a:extLst>
              <a:ext uri="{FF2B5EF4-FFF2-40B4-BE49-F238E27FC236}">
                <a16:creationId xmlns:a16="http://schemas.microsoft.com/office/drawing/2014/main" id="{DDBF7838-A92E-4096-92DE-D9A2E396A0F8}"/>
              </a:ext>
            </a:extLst>
          </p:cNvPr>
          <p:cNvSpPr txBox="1">
            <a:spLocks/>
          </p:cNvSpPr>
          <p:nvPr/>
        </p:nvSpPr>
        <p:spPr>
          <a:xfrm>
            <a:off x="2061372" y="174580"/>
            <a:ext cx="8069262" cy="6600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var(--e-global-typography-primary-font-family)"/>
              </a:rPr>
              <a:t>Direct Online Starter </a:t>
            </a:r>
          </a:p>
        </p:txBody>
      </p:sp>
      <p:sp>
        <p:nvSpPr>
          <p:cNvPr id="3" name="TextBox 2">
            <a:extLst>
              <a:ext uri="{FF2B5EF4-FFF2-40B4-BE49-F238E27FC236}">
                <a16:creationId xmlns:a16="http://schemas.microsoft.com/office/drawing/2014/main" id="{D0011540-B397-1920-277E-FBB3DAD27BD4}"/>
              </a:ext>
            </a:extLst>
          </p:cNvPr>
          <p:cNvSpPr txBox="1"/>
          <p:nvPr/>
        </p:nvSpPr>
        <p:spPr>
          <a:xfrm>
            <a:off x="295053" y="1286009"/>
            <a:ext cx="5233877" cy="2308324"/>
          </a:xfrm>
          <a:prstGeom prst="rect">
            <a:avLst/>
          </a:prstGeom>
          <a:noFill/>
        </p:spPr>
        <p:txBody>
          <a:bodyPr wrap="square">
            <a:spAutoFit/>
          </a:bodyPr>
          <a:lstStyle/>
          <a:p>
            <a:pPr algn="l"/>
            <a:r>
              <a:rPr lang="en-US" b="1" i="0" dirty="0">
                <a:effectLst/>
                <a:latin typeface="palatino linotype" panose="02040502050505030304" pitchFamily="18" charset="0"/>
              </a:rPr>
              <a:t>Advantages of Star Delta Starter</a:t>
            </a:r>
          </a:p>
          <a:p>
            <a:pPr algn="l"/>
            <a:r>
              <a:rPr lang="en-US" b="0" i="0" dirty="0">
                <a:effectLst/>
                <a:latin typeface="palatino linotype" panose="02040502050505030304" pitchFamily="18" charset="0"/>
              </a:rPr>
              <a:t>The advantages of star delta starters include:</a:t>
            </a:r>
          </a:p>
          <a:p>
            <a:pPr algn="l">
              <a:buFont typeface="+mj-lt"/>
              <a:buAutoNum type="arabicPeriod"/>
            </a:pPr>
            <a:r>
              <a:rPr lang="en-US" b="0" i="0" dirty="0">
                <a:effectLst/>
                <a:latin typeface="palatino linotype" panose="02040502050505030304" pitchFamily="18" charset="0"/>
              </a:rPr>
              <a:t>Inexpensive</a:t>
            </a:r>
          </a:p>
          <a:p>
            <a:pPr algn="l">
              <a:buFont typeface="+mj-lt"/>
              <a:buAutoNum type="arabicPeriod"/>
            </a:pPr>
            <a:r>
              <a:rPr lang="en-US" b="0" i="0" dirty="0">
                <a:effectLst/>
                <a:latin typeface="palatino linotype" panose="02040502050505030304" pitchFamily="18" charset="0"/>
              </a:rPr>
              <a:t>No heat is produced, or tap changing device needs to be used, hence efficiency increases.</a:t>
            </a:r>
          </a:p>
          <a:p>
            <a:pPr algn="l">
              <a:buFont typeface="+mj-lt"/>
              <a:buAutoNum type="arabicPeriod"/>
            </a:pPr>
            <a:r>
              <a:rPr lang="en-US" b="0" i="0" dirty="0">
                <a:effectLst/>
                <a:latin typeface="palatino linotype" panose="02040502050505030304" pitchFamily="18" charset="0"/>
              </a:rPr>
              <a:t>Starting current reduced to 1/3 of direct online starting current.</a:t>
            </a:r>
          </a:p>
          <a:p>
            <a:pPr algn="l">
              <a:buFont typeface="+mj-lt"/>
              <a:buAutoNum type="arabicPeriod"/>
            </a:pPr>
            <a:r>
              <a:rPr lang="en-US" b="0" i="0" dirty="0">
                <a:effectLst/>
                <a:latin typeface="palatino linotype" panose="02040502050505030304" pitchFamily="18" charset="0"/>
              </a:rPr>
              <a:t>Produce high torque per ampere of line current.</a:t>
            </a:r>
          </a:p>
        </p:txBody>
      </p:sp>
      <p:sp>
        <p:nvSpPr>
          <p:cNvPr id="7" name="TextBox 6">
            <a:extLst>
              <a:ext uri="{FF2B5EF4-FFF2-40B4-BE49-F238E27FC236}">
                <a16:creationId xmlns:a16="http://schemas.microsoft.com/office/drawing/2014/main" id="{1D60D066-CF6A-CA37-EA8E-A6D530ECADE6}"/>
              </a:ext>
            </a:extLst>
          </p:cNvPr>
          <p:cNvSpPr txBox="1"/>
          <p:nvPr/>
        </p:nvSpPr>
        <p:spPr>
          <a:xfrm>
            <a:off x="295053" y="3636909"/>
            <a:ext cx="4510863" cy="1754326"/>
          </a:xfrm>
          <a:prstGeom prst="rect">
            <a:avLst/>
          </a:prstGeom>
          <a:noFill/>
        </p:spPr>
        <p:txBody>
          <a:bodyPr wrap="square">
            <a:spAutoFit/>
          </a:bodyPr>
          <a:lstStyle/>
          <a:p>
            <a:pPr algn="l"/>
            <a:r>
              <a:rPr lang="en-US" b="1" i="0" dirty="0">
                <a:effectLst/>
                <a:latin typeface="palatino linotype" panose="02040502050505030304" pitchFamily="18" charset="0"/>
              </a:rPr>
              <a:t>Disadvantages of Star Delta Starter</a:t>
            </a:r>
          </a:p>
          <a:p>
            <a:pPr algn="l"/>
            <a:r>
              <a:rPr lang="en-US" b="0" i="0" dirty="0">
                <a:effectLst/>
                <a:latin typeface="palatino linotype" panose="02040502050505030304" pitchFamily="18" charset="0"/>
              </a:rPr>
              <a:t>The disadvantages of star delta starters include:</a:t>
            </a:r>
          </a:p>
          <a:p>
            <a:pPr algn="l">
              <a:buFont typeface="+mj-lt"/>
              <a:buAutoNum type="arabicPeriod"/>
            </a:pPr>
            <a:r>
              <a:rPr lang="en-US" b="0" i="0" dirty="0">
                <a:effectLst/>
                <a:latin typeface="palatino linotype" panose="02040502050505030304" pitchFamily="18" charset="0"/>
              </a:rPr>
              <a:t>Starting torque is reduced to 1/3 of full load torque.</a:t>
            </a:r>
          </a:p>
          <a:p>
            <a:pPr algn="l">
              <a:buFont typeface="+mj-lt"/>
              <a:buAutoNum type="arabicPeriod"/>
            </a:pPr>
            <a:r>
              <a:rPr lang="en-US" b="0" i="0" dirty="0">
                <a:effectLst/>
                <a:latin typeface="palatino linotype" panose="02040502050505030304" pitchFamily="18" charset="0"/>
              </a:rPr>
              <a:t>A particular set of motors required.</a:t>
            </a:r>
          </a:p>
        </p:txBody>
      </p:sp>
      <p:pic>
        <p:nvPicPr>
          <p:cNvPr id="9" name="Picture 8">
            <a:extLst>
              <a:ext uri="{FF2B5EF4-FFF2-40B4-BE49-F238E27FC236}">
                <a16:creationId xmlns:a16="http://schemas.microsoft.com/office/drawing/2014/main" id="{1073CCC4-38A6-C362-7BE5-0668241E788D}"/>
              </a:ext>
            </a:extLst>
          </p:cNvPr>
          <p:cNvPicPr>
            <a:picLocks noChangeAspect="1"/>
          </p:cNvPicPr>
          <p:nvPr/>
        </p:nvPicPr>
        <p:blipFill>
          <a:blip r:embed="rId3"/>
          <a:stretch>
            <a:fillRect/>
          </a:stretch>
        </p:blipFill>
        <p:spPr>
          <a:xfrm>
            <a:off x="5928995" y="1173837"/>
            <a:ext cx="6263005" cy="2902687"/>
          </a:xfrm>
          <a:prstGeom prst="rect">
            <a:avLst/>
          </a:prstGeom>
        </p:spPr>
      </p:pic>
    </p:spTree>
    <p:extLst>
      <p:ext uri="{BB962C8B-B14F-4D97-AF65-F5344CB8AC3E}">
        <p14:creationId xmlns:p14="http://schemas.microsoft.com/office/powerpoint/2010/main" val="1846410905"/>
      </p:ext>
    </p:extLst>
  </p:cSld>
  <p:clrMapOvr>
    <a:masterClrMapping/>
  </p:clrMapOvr>
  <mc:AlternateContent xmlns:mc="http://schemas.openxmlformats.org/markup-compatibility/2006" xmlns:p14="http://schemas.microsoft.com/office/powerpoint/2010/main">
    <mc:Choice Requires="p14">
      <p:transition spd="slow" p14:dur="7250" advClick="0"/>
    </mc:Choice>
    <mc:Fallback xmlns="">
      <p:transition spd="slow"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4DCA49-7F54-43D2-BD8D-C7D6BF964B31}"/>
              </a:ext>
            </a:extLst>
          </p:cNvPr>
          <p:cNvSpPr/>
          <p:nvPr/>
        </p:nvSpPr>
        <p:spPr bwMode="auto">
          <a:xfrm>
            <a:off x="0" y="-4234"/>
            <a:ext cx="12192000" cy="999257"/>
          </a:xfrm>
          <a:prstGeom prst="rect">
            <a:avLst/>
          </a:prstGeom>
          <a:solidFill>
            <a:srgbClr val="666699">
              <a:alpha val="83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20000"/>
              </a:spcBef>
            </a:pPr>
            <a:endParaRPr lang="en-IN" dirty="0">
              <a:latin typeface="Arial" charset="0"/>
              <a:cs typeface="Arial" charset="0"/>
            </a:endParaRPr>
          </a:p>
        </p:txBody>
      </p:sp>
      <p:sp>
        <p:nvSpPr>
          <p:cNvPr id="5" name="Title 1">
            <a:extLst>
              <a:ext uri="{FF2B5EF4-FFF2-40B4-BE49-F238E27FC236}">
                <a16:creationId xmlns:a16="http://schemas.microsoft.com/office/drawing/2014/main" id="{DDBF7838-A92E-4096-92DE-D9A2E396A0F8}"/>
              </a:ext>
            </a:extLst>
          </p:cNvPr>
          <p:cNvSpPr txBox="1">
            <a:spLocks/>
          </p:cNvSpPr>
          <p:nvPr/>
        </p:nvSpPr>
        <p:spPr>
          <a:xfrm>
            <a:off x="2061372" y="174580"/>
            <a:ext cx="8069262" cy="6600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var(--e-global-typography-primary-font-family)"/>
              </a:rPr>
              <a:t>Direct Online Starter </a:t>
            </a:r>
          </a:p>
        </p:txBody>
      </p:sp>
      <p:pic>
        <p:nvPicPr>
          <p:cNvPr id="3" name="Picture 2">
            <a:extLst>
              <a:ext uri="{FF2B5EF4-FFF2-40B4-BE49-F238E27FC236}">
                <a16:creationId xmlns:a16="http://schemas.microsoft.com/office/drawing/2014/main" id="{5F59DFC5-82E5-3919-A2B8-4F33CAB0FE55}"/>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353446" y="1494057"/>
            <a:ext cx="9303421" cy="2546315"/>
          </a:xfrm>
          <a:prstGeom prst="rect">
            <a:avLst/>
          </a:prstGeom>
        </p:spPr>
      </p:pic>
      <p:sp>
        <p:nvSpPr>
          <p:cNvPr id="7" name="TextBox 6">
            <a:extLst>
              <a:ext uri="{FF2B5EF4-FFF2-40B4-BE49-F238E27FC236}">
                <a16:creationId xmlns:a16="http://schemas.microsoft.com/office/drawing/2014/main" id="{BAAA6C83-5DB7-DC90-6DD6-B951E96AE8A6}"/>
              </a:ext>
            </a:extLst>
          </p:cNvPr>
          <p:cNvSpPr txBox="1"/>
          <p:nvPr/>
        </p:nvSpPr>
        <p:spPr>
          <a:xfrm>
            <a:off x="1220085" y="4440613"/>
            <a:ext cx="9082863" cy="646331"/>
          </a:xfrm>
          <a:prstGeom prst="rect">
            <a:avLst/>
          </a:prstGeom>
          <a:noFill/>
        </p:spPr>
        <p:txBody>
          <a:bodyPr wrap="square">
            <a:spAutoFit/>
          </a:bodyPr>
          <a:lstStyle/>
          <a:p>
            <a:r>
              <a:rPr lang="en-US" b="0" i="0" dirty="0">
                <a:effectLst/>
                <a:latin typeface="palatino linotype" panose="02040502050505030304" pitchFamily="18" charset="0"/>
              </a:rPr>
              <a:t>The equation shows that </a:t>
            </a:r>
            <a:r>
              <a:rPr lang="en-US" b="1" i="0" dirty="0">
                <a:effectLst/>
                <a:latin typeface="palatino linotype" panose="02040502050505030304" pitchFamily="18" charset="0"/>
              </a:rPr>
              <a:t>star delta starter</a:t>
            </a:r>
            <a:r>
              <a:rPr lang="en-US" b="0" i="0" dirty="0">
                <a:effectLst/>
                <a:latin typeface="palatino linotype" panose="02040502050505030304" pitchFamily="18" charset="0"/>
              </a:rPr>
              <a:t> reduces the starting torque to one-third of that produced by DOL starter.</a:t>
            </a:r>
            <a:endParaRPr lang="en-US" dirty="0"/>
          </a:p>
        </p:txBody>
      </p:sp>
    </p:spTree>
    <p:extLst>
      <p:ext uri="{BB962C8B-B14F-4D97-AF65-F5344CB8AC3E}">
        <p14:creationId xmlns:p14="http://schemas.microsoft.com/office/powerpoint/2010/main" val="2561722142"/>
      </p:ext>
    </p:extLst>
  </p:cSld>
  <p:clrMapOvr>
    <a:masterClrMapping/>
  </p:clrMapOvr>
  <mc:AlternateContent xmlns:mc="http://schemas.openxmlformats.org/markup-compatibility/2006" xmlns:p14="http://schemas.microsoft.com/office/powerpoint/2010/main">
    <mc:Choice Requires="p14">
      <p:transition spd="slow" p14:dur="7250" advClick="0"/>
    </mc:Choice>
    <mc:Fallback xmlns="">
      <p:transition spd="slow"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4DCA49-7F54-43D2-BD8D-C7D6BF964B31}"/>
              </a:ext>
            </a:extLst>
          </p:cNvPr>
          <p:cNvSpPr/>
          <p:nvPr/>
        </p:nvSpPr>
        <p:spPr bwMode="auto">
          <a:xfrm>
            <a:off x="0" y="-4234"/>
            <a:ext cx="12192000" cy="999257"/>
          </a:xfrm>
          <a:prstGeom prst="rect">
            <a:avLst/>
          </a:prstGeom>
          <a:solidFill>
            <a:srgbClr val="666699">
              <a:alpha val="83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20000"/>
              </a:spcBef>
            </a:pPr>
            <a:endParaRPr lang="en-IN" dirty="0">
              <a:latin typeface="Arial" charset="0"/>
              <a:cs typeface="Arial" charset="0"/>
            </a:endParaRPr>
          </a:p>
        </p:txBody>
      </p:sp>
      <p:sp>
        <p:nvSpPr>
          <p:cNvPr id="5" name="Title 1">
            <a:extLst>
              <a:ext uri="{FF2B5EF4-FFF2-40B4-BE49-F238E27FC236}">
                <a16:creationId xmlns:a16="http://schemas.microsoft.com/office/drawing/2014/main" id="{DDBF7838-A92E-4096-92DE-D9A2E396A0F8}"/>
              </a:ext>
            </a:extLst>
          </p:cNvPr>
          <p:cNvSpPr txBox="1">
            <a:spLocks/>
          </p:cNvSpPr>
          <p:nvPr/>
        </p:nvSpPr>
        <p:spPr>
          <a:xfrm>
            <a:off x="2061372" y="174580"/>
            <a:ext cx="8069262" cy="6600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var(--e-global-typography-primary-font-family)"/>
              </a:rPr>
              <a:t>Synchronous Machines</a:t>
            </a:r>
          </a:p>
        </p:txBody>
      </p:sp>
      <p:pic>
        <p:nvPicPr>
          <p:cNvPr id="5122" name="Picture 2" descr="PPT - Synchronous machines PowerPoint Presentation, free download -  ID:1957420">
            <a:extLst>
              <a:ext uri="{FF2B5EF4-FFF2-40B4-BE49-F238E27FC236}">
                <a16:creationId xmlns:a16="http://schemas.microsoft.com/office/drawing/2014/main" id="{D35CE841-88C4-E8F8-3EB7-5F65C9CBB7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101" b="4496"/>
          <a:stretch/>
        </p:blipFill>
        <p:spPr bwMode="auto">
          <a:xfrm>
            <a:off x="0" y="1360967"/>
            <a:ext cx="8763761" cy="475892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Synchronous Generator Construction">
            <a:extLst>
              <a:ext uri="{FF2B5EF4-FFF2-40B4-BE49-F238E27FC236}">
                <a16:creationId xmlns:a16="http://schemas.microsoft.com/office/drawing/2014/main" id="{3DC96C74-8DF0-8DCE-95C4-6703381B070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5201"/>
          <a:stretch/>
        </p:blipFill>
        <p:spPr bwMode="auto">
          <a:xfrm>
            <a:off x="9075885" y="1173837"/>
            <a:ext cx="3116115" cy="23431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Synchronous Generator Construction">
            <a:extLst>
              <a:ext uri="{FF2B5EF4-FFF2-40B4-BE49-F238E27FC236}">
                <a16:creationId xmlns:a16="http://schemas.microsoft.com/office/drawing/2014/main" id="{13947F2A-455C-6D47-8FA4-A99031882D8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3989"/>
          <a:stretch/>
        </p:blipFill>
        <p:spPr bwMode="auto">
          <a:xfrm>
            <a:off x="9452345" y="3973744"/>
            <a:ext cx="2616385" cy="2343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934167"/>
      </p:ext>
    </p:extLst>
  </p:cSld>
  <p:clrMapOvr>
    <a:masterClrMapping/>
  </p:clrMapOvr>
  <mc:AlternateContent xmlns:mc="http://schemas.openxmlformats.org/markup-compatibility/2006" xmlns:p14="http://schemas.microsoft.com/office/powerpoint/2010/main">
    <mc:Choice Requires="p14">
      <p:transition spd="slow" p14:dur="7250" advClick="0"/>
    </mc:Choice>
    <mc:Fallback xmlns="">
      <p:transition spd="slow"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4DCA49-7F54-43D2-BD8D-C7D6BF964B31}"/>
              </a:ext>
            </a:extLst>
          </p:cNvPr>
          <p:cNvSpPr/>
          <p:nvPr/>
        </p:nvSpPr>
        <p:spPr bwMode="auto">
          <a:xfrm>
            <a:off x="0" y="-4234"/>
            <a:ext cx="12192000" cy="999257"/>
          </a:xfrm>
          <a:prstGeom prst="rect">
            <a:avLst/>
          </a:prstGeom>
          <a:solidFill>
            <a:srgbClr val="666699">
              <a:alpha val="83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20000"/>
              </a:spcBef>
            </a:pPr>
            <a:endParaRPr lang="en-IN" dirty="0">
              <a:latin typeface="Arial" charset="0"/>
              <a:cs typeface="Arial" charset="0"/>
            </a:endParaRPr>
          </a:p>
        </p:txBody>
      </p:sp>
      <p:sp>
        <p:nvSpPr>
          <p:cNvPr id="5" name="Title 1">
            <a:extLst>
              <a:ext uri="{FF2B5EF4-FFF2-40B4-BE49-F238E27FC236}">
                <a16:creationId xmlns:a16="http://schemas.microsoft.com/office/drawing/2014/main" id="{DDBF7838-A92E-4096-92DE-D9A2E396A0F8}"/>
              </a:ext>
            </a:extLst>
          </p:cNvPr>
          <p:cNvSpPr txBox="1">
            <a:spLocks/>
          </p:cNvSpPr>
          <p:nvPr/>
        </p:nvSpPr>
        <p:spPr>
          <a:xfrm>
            <a:off x="2061372" y="174580"/>
            <a:ext cx="8069262" cy="6600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var(--e-global-typography-primary-font-family)"/>
              </a:rPr>
              <a:t>Practical </a:t>
            </a:r>
            <a:r>
              <a:rPr lang="en-IN" b="1" dirty="0">
                <a:latin typeface="var(--e-global-typography-primary-font-family)"/>
              </a:rPr>
              <a:t>AC Generator</a:t>
            </a:r>
            <a:endParaRPr lang="en-US" b="1" dirty="0">
              <a:latin typeface="+mn-lt"/>
              <a:ea typeface="ＭＳ Ｐゴシック" pitchFamily="34" charset="-128"/>
            </a:endParaRPr>
          </a:p>
          <a:p>
            <a:pPr algn="ctr"/>
            <a:endParaRPr lang="en-US" b="1" dirty="0">
              <a:latin typeface="var(--e-global-typography-primary-font-family)"/>
            </a:endParaRPr>
          </a:p>
        </p:txBody>
      </p:sp>
      <p:pic>
        <p:nvPicPr>
          <p:cNvPr id="1026" name="Picture 2" descr="star-vs-delta-voltages-reduced">
            <a:extLst>
              <a:ext uri="{FF2B5EF4-FFF2-40B4-BE49-F238E27FC236}">
                <a16:creationId xmlns:a16="http://schemas.microsoft.com/office/drawing/2014/main" id="{2B4D0DC4-33C1-733C-9AB4-4930AFE999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192248"/>
            <a:ext cx="73152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ar-vs-delta-currents-reduced">
            <a:extLst>
              <a:ext uri="{FF2B5EF4-FFF2-40B4-BE49-F238E27FC236}">
                <a16:creationId xmlns:a16="http://schemas.microsoft.com/office/drawing/2014/main" id="{64A71E44-A05C-A3DF-B7A7-A9A826EA04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4095817"/>
            <a:ext cx="7315200" cy="2667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BF89511-4014-2807-4659-186B4AADEA61}"/>
              </a:ext>
            </a:extLst>
          </p:cNvPr>
          <p:cNvSpPr txBox="1"/>
          <p:nvPr/>
        </p:nvSpPr>
        <p:spPr>
          <a:xfrm>
            <a:off x="214311" y="1160425"/>
            <a:ext cx="4151947" cy="923330"/>
          </a:xfrm>
          <a:prstGeom prst="rect">
            <a:avLst/>
          </a:prstGeom>
          <a:noFill/>
        </p:spPr>
        <p:txBody>
          <a:bodyPr wrap="square">
            <a:spAutoFit/>
          </a:bodyPr>
          <a:lstStyle/>
          <a:p>
            <a:pPr algn="l"/>
            <a:r>
              <a:rPr lang="en-US" b="0" i="0" dirty="0">
                <a:solidFill>
                  <a:srgbClr val="191919"/>
                </a:solidFill>
                <a:effectLst/>
                <a:latin typeface="Poppins" panose="00000500000000000000" pitchFamily="2" charset="0"/>
              </a:rPr>
              <a:t>Q1. Which type of motor connection will have different line and phase voltages?</a:t>
            </a:r>
          </a:p>
        </p:txBody>
      </p:sp>
      <p:sp>
        <p:nvSpPr>
          <p:cNvPr id="12" name="TextBox 11">
            <a:extLst>
              <a:ext uri="{FF2B5EF4-FFF2-40B4-BE49-F238E27FC236}">
                <a16:creationId xmlns:a16="http://schemas.microsoft.com/office/drawing/2014/main" id="{E1852606-0B50-A8D5-8642-CAA71F434B47}"/>
              </a:ext>
            </a:extLst>
          </p:cNvPr>
          <p:cNvSpPr txBox="1"/>
          <p:nvPr/>
        </p:nvSpPr>
        <p:spPr>
          <a:xfrm>
            <a:off x="265745" y="2075555"/>
            <a:ext cx="4049077" cy="646331"/>
          </a:xfrm>
          <a:prstGeom prst="rect">
            <a:avLst/>
          </a:prstGeom>
          <a:noFill/>
        </p:spPr>
        <p:txBody>
          <a:bodyPr wrap="square">
            <a:spAutoFit/>
          </a:bodyPr>
          <a:lstStyle/>
          <a:p>
            <a:pPr algn="l"/>
            <a:r>
              <a:rPr lang="en-US" b="1" i="0" dirty="0">
                <a:solidFill>
                  <a:srgbClr val="191919"/>
                </a:solidFill>
                <a:effectLst/>
                <a:latin typeface="Poppins" panose="00000500000000000000" pitchFamily="2" charset="0"/>
              </a:rPr>
              <a:t>Star Connection has Different Line and Phase voltages</a:t>
            </a:r>
          </a:p>
        </p:txBody>
      </p:sp>
      <p:sp>
        <p:nvSpPr>
          <p:cNvPr id="15" name="TextBox 14">
            <a:extLst>
              <a:ext uri="{FF2B5EF4-FFF2-40B4-BE49-F238E27FC236}">
                <a16:creationId xmlns:a16="http://schemas.microsoft.com/office/drawing/2014/main" id="{401F82E4-63C4-D263-4635-1D87CDC40EE7}"/>
              </a:ext>
            </a:extLst>
          </p:cNvPr>
          <p:cNvSpPr txBox="1"/>
          <p:nvPr/>
        </p:nvSpPr>
        <p:spPr>
          <a:xfrm>
            <a:off x="214311" y="2759853"/>
            <a:ext cx="4151947" cy="1754326"/>
          </a:xfrm>
          <a:prstGeom prst="rect">
            <a:avLst/>
          </a:prstGeom>
          <a:noFill/>
        </p:spPr>
        <p:txBody>
          <a:bodyPr wrap="square">
            <a:spAutoFit/>
          </a:bodyPr>
          <a:lstStyle/>
          <a:p>
            <a:r>
              <a:rPr lang="en-US" b="0" i="0" dirty="0">
                <a:solidFill>
                  <a:srgbClr val="191919"/>
                </a:solidFill>
                <a:effectLst/>
                <a:latin typeface="Poppins" panose="00000500000000000000" pitchFamily="2" charset="0"/>
              </a:rPr>
              <a:t>The line voltage will be the same whether the connection is Star or Delta. The change happens in the phase voltage when the motor terminals are connected in a certain way.</a:t>
            </a:r>
            <a:endParaRPr lang="en-US" dirty="0"/>
          </a:p>
        </p:txBody>
      </p:sp>
      <p:sp>
        <p:nvSpPr>
          <p:cNvPr id="17" name="TextBox 16">
            <a:extLst>
              <a:ext uri="{FF2B5EF4-FFF2-40B4-BE49-F238E27FC236}">
                <a16:creationId xmlns:a16="http://schemas.microsoft.com/office/drawing/2014/main" id="{3980BE92-F33E-ADA5-1BB0-93F829B1EB0E}"/>
              </a:ext>
            </a:extLst>
          </p:cNvPr>
          <p:cNvSpPr txBox="1"/>
          <p:nvPr/>
        </p:nvSpPr>
        <p:spPr>
          <a:xfrm>
            <a:off x="100009" y="4820412"/>
            <a:ext cx="4380547" cy="1754326"/>
          </a:xfrm>
          <a:prstGeom prst="rect">
            <a:avLst/>
          </a:prstGeom>
          <a:noFill/>
        </p:spPr>
        <p:txBody>
          <a:bodyPr wrap="square">
            <a:spAutoFit/>
          </a:bodyPr>
          <a:lstStyle/>
          <a:p>
            <a:r>
              <a:rPr lang="en-US" b="0" i="0" dirty="0">
                <a:solidFill>
                  <a:srgbClr val="191919"/>
                </a:solidFill>
                <a:effectLst/>
                <a:latin typeface="Poppins" panose="00000500000000000000" pitchFamily="2" charset="0"/>
              </a:rPr>
              <a:t>the phase voltage of Delta connected motor is the same as the line voltage, whereas the phase voltage of the same motor, when connected in Star, will show a smaller voltage. </a:t>
            </a:r>
            <a:endParaRPr lang="en-US" dirty="0"/>
          </a:p>
        </p:txBody>
      </p:sp>
    </p:spTree>
    <p:extLst>
      <p:ext uri="{BB962C8B-B14F-4D97-AF65-F5344CB8AC3E}">
        <p14:creationId xmlns:p14="http://schemas.microsoft.com/office/powerpoint/2010/main" val="3361954517"/>
      </p:ext>
    </p:extLst>
  </p:cSld>
  <p:clrMapOvr>
    <a:masterClrMapping/>
  </p:clrMapOvr>
  <mc:AlternateContent xmlns:mc="http://schemas.openxmlformats.org/markup-compatibility/2006" xmlns:p14="http://schemas.microsoft.com/office/powerpoint/2010/main">
    <mc:Choice Requires="p14">
      <p:transition spd="slow" p14:dur="7250" advClick="0"/>
    </mc:Choice>
    <mc:Fallback xmlns="">
      <p:transition spd="slow"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4DCA49-7F54-43D2-BD8D-C7D6BF964B31}"/>
              </a:ext>
            </a:extLst>
          </p:cNvPr>
          <p:cNvSpPr/>
          <p:nvPr/>
        </p:nvSpPr>
        <p:spPr bwMode="auto">
          <a:xfrm>
            <a:off x="0" y="-4234"/>
            <a:ext cx="12192000" cy="999257"/>
          </a:xfrm>
          <a:prstGeom prst="rect">
            <a:avLst/>
          </a:prstGeom>
          <a:solidFill>
            <a:srgbClr val="666699">
              <a:alpha val="83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20000"/>
              </a:spcBef>
            </a:pPr>
            <a:endParaRPr lang="en-IN" dirty="0">
              <a:latin typeface="Arial" charset="0"/>
              <a:cs typeface="Arial" charset="0"/>
            </a:endParaRPr>
          </a:p>
        </p:txBody>
      </p:sp>
      <p:sp>
        <p:nvSpPr>
          <p:cNvPr id="5" name="Title 1">
            <a:extLst>
              <a:ext uri="{FF2B5EF4-FFF2-40B4-BE49-F238E27FC236}">
                <a16:creationId xmlns:a16="http://schemas.microsoft.com/office/drawing/2014/main" id="{DDBF7838-A92E-4096-92DE-D9A2E396A0F8}"/>
              </a:ext>
            </a:extLst>
          </p:cNvPr>
          <p:cNvSpPr txBox="1">
            <a:spLocks/>
          </p:cNvSpPr>
          <p:nvPr/>
        </p:nvSpPr>
        <p:spPr>
          <a:xfrm>
            <a:off x="2061372" y="174580"/>
            <a:ext cx="8069262" cy="6600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var(--e-global-typography-primary-font-family)"/>
              </a:rPr>
              <a:t>Synchronous Machines</a:t>
            </a:r>
          </a:p>
        </p:txBody>
      </p:sp>
      <p:pic>
        <p:nvPicPr>
          <p:cNvPr id="5124" name="Picture 4" descr="Synchronous Generator Construction">
            <a:extLst>
              <a:ext uri="{FF2B5EF4-FFF2-40B4-BE49-F238E27FC236}">
                <a16:creationId xmlns:a16="http://schemas.microsoft.com/office/drawing/2014/main" id="{3DC96C74-8DF0-8DCE-95C4-6703381B07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5201"/>
          <a:stretch/>
        </p:blipFill>
        <p:spPr bwMode="auto">
          <a:xfrm>
            <a:off x="9075885" y="1173837"/>
            <a:ext cx="3116115" cy="23431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95B6841-651C-5CFD-AB21-6DF439458F78}"/>
              </a:ext>
            </a:extLst>
          </p:cNvPr>
          <p:cNvSpPr txBox="1"/>
          <p:nvPr/>
        </p:nvSpPr>
        <p:spPr>
          <a:xfrm>
            <a:off x="223285" y="1367217"/>
            <a:ext cx="8346558" cy="5355312"/>
          </a:xfrm>
          <a:prstGeom prst="rect">
            <a:avLst/>
          </a:prstGeom>
          <a:noFill/>
        </p:spPr>
        <p:txBody>
          <a:bodyPr wrap="square">
            <a:spAutoFit/>
          </a:bodyPr>
          <a:lstStyle/>
          <a:p>
            <a:pPr marL="285750" indent="-285750" algn="just">
              <a:buFont typeface="Wingdings" panose="05000000000000000000" pitchFamily="2" charset="2"/>
              <a:buChar char="Ø"/>
            </a:pPr>
            <a:r>
              <a:rPr lang="en-US" b="0" i="0" dirty="0">
                <a:effectLst/>
                <a:latin typeface="Helvetica" panose="020B0604020202020204" pitchFamily="34" charset="0"/>
              </a:rPr>
              <a:t>This rotor winding is connected to a DC supply voltage producing a field current, I</a:t>
            </a:r>
            <a:r>
              <a:rPr lang="en-US" b="0" i="0" baseline="-25000" dirty="0">
                <a:effectLst/>
                <a:latin typeface="Helvetica" panose="020B0604020202020204" pitchFamily="34" charset="0"/>
              </a:rPr>
              <a:t>f</a:t>
            </a:r>
            <a:r>
              <a:rPr lang="en-US" b="0" i="0" dirty="0">
                <a:effectLst/>
                <a:latin typeface="Helvetica" panose="020B0604020202020204" pitchFamily="34" charset="0"/>
              </a:rPr>
              <a:t>.</a:t>
            </a:r>
          </a:p>
          <a:p>
            <a:pPr marL="285750" indent="-285750" algn="just">
              <a:buFont typeface="Wingdings" panose="05000000000000000000" pitchFamily="2" charset="2"/>
              <a:buChar char="Ø"/>
            </a:pPr>
            <a:r>
              <a:rPr lang="en-US" b="0" i="0" dirty="0">
                <a:effectLst/>
                <a:latin typeface="Helvetica" panose="020B0604020202020204" pitchFamily="34" charset="0"/>
              </a:rPr>
              <a:t>The external DC excitation voltage which can be as high as 250 volts DC, produces an electromagnetic field around the coil with static North and South poles.</a:t>
            </a:r>
          </a:p>
          <a:p>
            <a:pPr marL="285750" indent="-285750" algn="just">
              <a:buFont typeface="Wingdings" panose="05000000000000000000" pitchFamily="2" charset="2"/>
              <a:buChar char="Ø"/>
            </a:pPr>
            <a:r>
              <a:rPr lang="en-US" b="0" i="0" dirty="0">
                <a:effectLst/>
                <a:latin typeface="Helvetica" panose="020B0604020202020204" pitchFamily="34" charset="0"/>
              </a:rPr>
              <a:t>When the generators rotor shaft is turned by the turbines blades (the prime mover), the rotor poles will also move producing a rotating magnetic field as the North and South poles rotate at the same angular velocity as the turbine blades, (assuming direct drive).</a:t>
            </a:r>
          </a:p>
          <a:p>
            <a:pPr marL="285750" indent="-285750" algn="just">
              <a:buFont typeface="Wingdings" panose="05000000000000000000" pitchFamily="2" charset="2"/>
              <a:buChar char="Ø"/>
            </a:pPr>
            <a:r>
              <a:rPr lang="en-US" b="0" i="0" dirty="0">
                <a:effectLst/>
                <a:latin typeface="Helvetica" panose="020B0604020202020204" pitchFamily="34" charset="0"/>
              </a:rPr>
              <a:t> As the rotor rotates, its magnetic flux cuts the individual stator coils one by one and by Faraday’s law, an emf and therefore a current is induced in each stator coil.</a:t>
            </a:r>
          </a:p>
          <a:p>
            <a:pPr marL="285750" indent="-285750" algn="just">
              <a:buFont typeface="Wingdings" panose="05000000000000000000" pitchFamily="2" charset="2"/>
              <a:buChar char="Ø"/>
            </a:pPr>
            <a:r>
              <a:rPr lang="en-US" b="0" i="0" dirty="0">
                <a:effectLst/>
                <a:latin typeface="Helvetica" panose="020B0604020202020204" pitchFamily="34" charset="0"/>
              </a:rPr>
              <a:t>The magnitude of the voltage induced in the stator winding is, as shown above, a function of the magnetic field intensity which is determined by the field current, the rotating speed of the rotor, and the number of turns in the stator winding. As the synchronous machine has three stator coils, a 3-phase voltage supply corresponding to the windings, A, B and C which are electrically 120</a:t>
            </a:r>
            <a:r>
              <a:rPr lang="en-US" b="0" i="0" baseline="30000" dirty="0">
                <a:effectLst/>
                <a:latin typeface="Helvetica" panose="020B0604020202020204" pitchFamily="34" charset="0"/>
              </a:rPr>
              <a:t>o</a:t>
            </a:r>
            <a:r>
              <a:rPr lang="en-US" b="0" i="0" dirty="0">
                <a:effectLst/>
                <a:latin typeface="Helvetica" panose="020B0604020202020204" pitchFamily="34" charset="0"/>
              </a:rPr>
              <a:t> apart is generated in the stator windings and this is shown above.</a:t>
            </a:r>
          </a:p>
        </p:txBody>
      </p:sp>
    </p:spTree>
    <p:extLst>
      <p:ext uri="{BB962C8B-B14F-4D97-AF65-F5344CB8AC3E}">
        <p14:creationId xmlns:p14="http://schemas.microsoft.com/office/powerpoint/2010/main" val="838117988"/>
      </p:ext>
    </p:extLst>
  </p:cSld>
  <p:clrMapOvr>
    <a:masterClrMapping/>
  </p:clrMapOvr>
  <mc:AlternateContent xmlns:mc="http://schemas.openxmlformats.org/markup-compatibility/2006" xmlns:p14="http://schemas.microsoft.com/office/powerpoint/2010/main">
    <mc:Choice Requires="p14">
      <p:transition spd="slow" p14:dur="7250" advClick="0"/>
    </mc:Choice>
    <mc:Fallback xmlns="">
      <p:transition spd="slow"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4DCA49-7F54-43D2-BD8D-C7D6BF964B31}"/>
              </a:ext>
            </a:extLst>
          </p:cNvPr>
          <p:cNvSpPr/>
          <p:nvPr/>
        </p:nvSpPr>
        <p:spPr bwMode="auto">
          <a:xfrm>
            <a:off x="0" y="-4234"/>
            <a:ext cx="12192000" cy="999257"/>
          </a:xfrm>
          <a:prstGeom prst="rect">
            <a:avLst/>
          </a:prstGeom>
          <a:solidFill>
            <a:srgbClr val="666699">
              <a:alpha val="83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20000"/>
              </a:spcBef>
            </a:pPr>
            <a:endParaRPr lang="en-IN" dirty="0">
              <a:latin typeface="Arial" charset="0"/>
              <a:cs typeface="Arial" charset="0"/>
            </a:endParaRPr>
          </a:p>
        </p:txBody>
      </p:sp>
      <p:sp>
        <p:nvSpPr>
          <p:cNvPr id="5" name="Title 1">
            <a:extLst>
              <a:ext uri="{FF2B5EF4-FFF2-40B4-BE49-F238E27FC236}">
                <a16:creationId xmlns:a16="http://schemas.microsoft.com/office/drawing/2014/main" id="{DDBF7838-A92E-4096-92DE-D9A2E396A0F8}"/>
              </a:ext>
            </a:extLst>
          </p:cNvPr>
          <p:cNvSpPr txBox="1">
            <a:spLocks/>
          </p:cNvSpPr>
          <p:nvPr/>
        </p:nvSpPr>
        <p:spPr>
          <a:xfrm>
            <a:off x="2061372" y="174580"/>
            <a:ext cx="8069262" cy="6600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var(--e-global-typography-primary-font-family)"/>
              </a:rPr>
              <a:t>Practical </a:t>
            </a:r>
            <a:r>
              <a:rPr lang="en-IN" b="1" dirty="0">
                <a:latin typeface="var(--e-global-typography-primary-font-family)"/>
              </a:rPr>
              <a:t>AC Generator</a:t>
            </a:r>
            <a:endParaRPr lang="en-US" b="1" dirty="0">
              <a:latin typeface="+mn-lt"/>
              <a:ea typeface="ＭＳ Ｐゴシック" pitchFamily="34" charset="-128"/>
            </a:endParaRPr>
          </a:p>
          <a:p>
            <a:pPr algn="ctr"/>
            <a:endParaRPr lang="en-US" b="1" dirty="0">
              <a:latin typeface="var(--e-global-typography-primary-font-family)"/>
            </a:endParaRPr>
          </a:p>
        </p:txBody>
      </p:sp>
      <p:pic>
        <p:nvPicPr>
          <p:cNvPr id="1026" name="Picture 2" descr="star-vs-delta-voltages-reduced">
            <a:extLst>
              <a:ext uri="{FF2B5EF4-FFF2-40B4-BE49-F238E27FC236}">
                <a16:creationId xmlns:a16="http://schemas.microsoft.com/office/drawing/2014/main" id="{2B4D0DC4-33C1-733C-9AB4-4930AFE999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192248"/>
            <a:ext cx="73152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ar-vs-delta-currents-reduced">
            <a:extLst>
              <a:ext uri="{FF2B5EF4-FFF2-40B4-BE49-F238E27FC236}">
                <a16:creationId xmlns:a16="http://schemas.microsoft.com/office/drawing/2014/main" id="{64A71E44-A05C-A3DF-B7A7-A9A826EA04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4095817"/>
            <a:ext cx="7315200" cy="2667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2FE4DE-9386-8D28-BC8D-8BE8A0B0A606}"/>
              </a:ext>
            </a:extLst>
          </p:cNvPr>
          <p:cNvSpPr txBox="1"/>
          <p:nvPr/>
        </p:nvSpPr>
        <p:spPr>
          <a:xfrm>
            <a:off x="100013" y="1065325"/>
            <a:ext cx="4289107" cy="923330"/>
          </a:xfrm>
          <a:prstGeom prst="rect">
            <a:avLst/>
          </a:prstGeom>
          <a:noFill/>
        </p:spPr>
        <p:txBody>
          <a:bodyPr wrap="square">
            <a:spAutoFit/>
          </a:bodyPr>
          <a:lstStyle/>
          <a:p>
            <a:pPr algn="l">
              <a:buFont typeface="+mj-lt"/>
              <a:buAutoNum type="arabicPeriod"/>
            </a:pPr>
            <a:r>
              <a:rPr lang="en-US" b="0" i="0" dirty="0">
                <a:solidFill>
                  <a:srgbClr val="191919"/>
                </a:solidFill>
                <a:effectLst/>
                <a:latin typeface="Poppins" panose="00000500000000000000" pitchFamily="2" charset="0"/>
              </a:rPr>
              <a:t>Which type of motor connection will have different line and phase currents?</a:t>
            </a:r>
          </a:p>
        </p:txBody>
      </p:sp>
      <p:sp>
        <p:nvSpPr>
          <p:cNvPr id="9" name="TextBox 8">
            <a:extLst>
              <a:ext uri="{FF2B5EF4-FFF2-40B4-BE49-F238E27FC236}">
                <a16:creationId xmlns:a16="http://schemas.microsoft.com/office/drawing/2014/main" id="{BA6EA719-0694-33E8-2855-53E91DFC8527}"/>
              </a:ext>
            </a:extLst>
          </p:cNvPr>
          <p:cNvSpPr txBox="1"/>
          <p:nvPr/>
        </p:nvSpPr>
        <p:spPr>
          <a:xfrm>
            <a:off x="100013" y="2058957"/>
            <a:ext cx="4494847" cy="646331"/>
          </a:xfrm>
          <a:prstGeom prst="rect">
            <a:avLst/>
          </a:prstGeom>
          <a:noFill/>
        </p:spPr>
        <p:txBody>
          <a:bodyPr wrap="square">
            <a:spAutoFit/>
          </a:bodyPr>
          <a:lstStyle/>
          <a:p>
            <a:pPr algn="l"/>
            <a:r>
              <a:rPr lang="en-US" b="1" i="0" dirty="0">
                <a:solidFill>
                  <a:srgbClr val="191919"/>
                </a:solidFill>
                <a:effectLst/>
                <a:latin typeface="Poppins" panose="00000500000000000000" pitchFamily="2" charset="0"/>
              </a:rPr>
              <a:t>Delta Connection has Different Line and Phase Currents</a:t>
            </a:r>
          </a:p>
        </p:txBody>
      </p:sp>
      <p:sp>
        <p:nvSpPr>
          <p:cNvPr id="13" name="TextBox 12">
            <a:extLst>
              <a:ext uri="{FF2B5EF4-FFF2-40B4-BE49-F238E27FC236}">
                <a16:creationId xmlns:a16="http://schemas.microsoft.com/office/drawing/2014/main" id="{7AA44CCD-11A4-0FC1-615D-3A40E0CF9C49}"/>
              </a:ext>
            </a:extLst>
          </p:cNvPr>
          <p:cNvSpPr txBox="1"/>
          <p:nvPr/>
        </p:nvSpPr>
        <p:spPr>
          <a:xfrm>
            <a:off x="100013" y="2855862"/>
            <a:ext cx="4083367" cy="1477328"/>
          </a:xfrm>
          <a:prstGeom prst="rect">
            <a:avLst/>
          </a:prstGeom>
          <a:noFill/>
        </p:spPr>
        <p:txBody>
          <a:bodyPr wrap="square">
            <a:spAutoFit/>
          </a:bodyPr>
          <a:lstStyle/>
          <a:p>
            <a:r>
              <a:rPr lang="en-US" b="0" i="0" dirty="0">
                <a:solidFill>
                  <a:srgbClr val="191919"/>
                </a:solidFill>
                <a:effectLst/>
                <a:latin typeface="Poppins" panose="00000500000000000000" pitchFamily="2" charset="0"/>
              </a:rPr>
              <a:t>the line currents for motors will change based on several factors. For example, the motor’s power, load on the motor, power factor, motor connection type, etc. </a:t>
            </a:r>
            <a:endParaRPr lang="en-US" dirty="0"/>
          </a:p>
        </p:txBody>
      </p:sp>
      <p:sp>
        <p:nvSpPr>
          <p:cNvPr id="15" name="TextBox 14">
            <a:extLst>
              <a:ext uri="{FF2B5EF4-FFF2-40B4-BE49-F238E27FC236}">
                <a16:creationId xmlns:a16="http://schemas.microsoft.com/office/drawing/2014/main" id="{218A2F55-1BDB-00EF-6CB5-01F00AE5DCA3}"/>
              </a:ext>
            </a:extLst>
          </p:cNvPr>
          <p:cNvSpPr txBox="1"/>
          <p:nvPr/>
        </p:nvSpPr>
        <p:spPr>
          <a:xfrm>
            <a:off x="205740" y="4461790"/>
            <a:ext cx="4083367" cy="646331"/>
          </a:xfrm>
          <a:prstGeom prst="rect">
            <a:avLst/>
          </a:prstGeom>
          <a:noFill/>
        </p:spPr>
        <p:txBody>
          <a:bodyPr wrap="square">
            <a:spAutoFit/>
          </a:bodyPr>
          <a:lstStyle/>
          <a:p>
            <a:r>
              <a:rPr lang="en-US" b="1" i="0" dirty="0">
                <a:solidFill>
                  <a:srgbClr val="FF0000"/>
                </a:solidFill>
                <a:effectLst/>
                <a:latin typeface="Poppins" panose="00000500000000000000" pitchFamily="2" charset="0"/>
              </a:rPr>
              <a:t>Assuming: motor running at no load</a:t>
            </a:r>
            <a:endParaRPr lang="en-US" b="1" dirty="0">
              <a:solidFill>
                <a:srgbClr val="FF0000"/>
              </a:solidFill>
            </a:endParaRPr>
          </a:p>
        </p:txBody>
      </p:sp>
      <p:sp>
        <p:nvSpPr>
          <p:cNvPr id="17" name="TextBox 16">
            <a:extLst>
              <a:ext uri="{FF2B5EF4-FFF2-40B4-BE49-F238E27FC236}">
                <a16:creationId xmlns:a16="http://schemas.microsoft.com/office/drawing/2014/main" id="{6E5D0CA5-606F-CB46-163B-C39AA835B470}"/>
              </a:ext>
            </a:extLst>
          </p:cNvPr>
          <p:cNvSpPr txBox="1"/>
          <p:nvPr/>
        </p:nvSpPr>
        <p:spPr>
          <a:xfrm>
            <a:off x="262414" y="5285489"/>
            <a:ext cx="4320540" cy="1477328"/>
          </a:xfrm>
          <a:prstGeom prst="rect">
            <a:avLst/>
          </a:prstGeom>
          <a:noFill/>
        </p:spPr>
        <p:txBody>
          <a:bodyPr wrap="square">
            <a:spAutoFit/>
          </a:bodyPr>
          <a:lstStyle/>
          <a:p>
            <a:r>
              <a:rPr lang="en-US" b="0" i="0" dirty="0">
                <a:solidFill>
                  <a:srgbClr val="191919"/>
                </a:solidFill>
                <a:effectLst/>
                <a:latin typeface="Poppins" panose="00000500000000000000" pitchFamily="2" charset="0"/>
              </a:rPr>
              <a:t>the line and phase currents of the Star-connected motor will be the same, whereas, in the Delta-connected motor, they will be different. </a:t>
            </a:r>
            <a:endParaRPr lang="en-US" dirty="0"/>
          </a:p>
        </p:txBody>
      </p:sp>
    </p:spTree>
    <p:extLst>
      <p:ext uri="{BB962C8B-B14F-4D97-AF65-F5344CB8AC3E}">
        <p14:creationId xmlns:p14="http://schemas.microsoft.com/office/powerpoint/2010/main" val="3935033927"/>
      </p:ext>
    </p:extLst>
  </p:cSld>
  <p:clrMapOvr>
    <a:masterClrMapping/>
  </p:clrMapOvr>
  <mc:AlternateContent xmlns:mc="http://schemas.openxmlformats.org/markup-compatibility/2006" xmlns:p14="http://schemas.microsoft.com/office/powerpoint/2010/main">
    <mc:Choice Requires="p14">
      <p:transition spd="slow" p14:dur="7250" advClick="0"/>
    </mc:Choice>
    <mc:Fallback xmlns="">
      <p:transition spd="slow"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4DCA49-7F54-43D2-BD8D-C7D6BF964B31}"/>
              </a:ext>
            </a:extLst>
          </p:cNvPr>
          <p:cNvSpPr/>
          <p:nvPr/>
        </p:nvSpPr>
        <p:spPr bwMode="auto">
          <a:xfrm>
            <a:off x="0" y="-4234"/>
            <a:ext cx="12192000" cy="999257"/>
          </a:xfrm>
          <a:prstGeom prst="rect">
            <a:avLst/>
          </a:prstGeom>
          <a:solidFill>
            <a:srgbClr val="666699">
              <a:alpha val="83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20000"/>
              </a:spcBef>
            </a:pPr>
            <a:endParaRPr lang="en-IN" dirty="0">
              <a:latin typeface="Arial" charset="0"/>
              <a:cs typeface="Arial" charset="0"/>
            </a:endParaRPr>
          </a:p>
        </p:txBody>
      </p:sp>
      <p:sp>
        <p:nvSpPr>
          <p:cNvPr id="5" name="Title 1">
            <a:extLst>
              <a:ext uri="{FF2B5EF4-FFF2-40B4-BE49-F238E27FC236}">
                <a16:creationId xmlns:a16="http://schemas.microsoft.com/office/drawing/2014/main" id="{DDBF7838-A92E-4096-92DE-D9A2E396A0F8}"/>
              </a:ext>
            </a:extLst>
          </p:cNvPr>
          <p:cNvSpPr txBox="1">
            <a:spLocks/>
          </p:cNvSpPr>
          <p:nvPr/>
        </p:nvSpPr>
        <p:spPr>
          <a:xfrm>
            <a:off x="2061372" y="174580"/>
            <a:ext cx="8069262" cy="6600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var(--e-global-typography-primary-font-family)"/>
              </a:rPr>
              <a:t>Practical </a:t>
            </a:r>
            <a:r>
              <a:rPr lang="en-IN" b="1" dirty="0">
                <a:latin typeface="var(--e-global-typography-primary-font-family)"/>
              </a:rPr>
              <a:t>DC Generator</a:t>
            </a:r>
            <a:endParaRPr lang="en-US" b="1" dirty="0">
              <a:latin typeface="var(--e-global-typography-primary-font-family)"/>
            </a:endParaRPr>
          </a:p>
        </p:txBody>
      </p:sp>
      <p:sp>
        <p:nvSpPr>
          <p:cNvPr id="3" name="TextBox 2">
            <a:extLst>
              <a:ext uri="{FF2B5EF4-FFF2-40B4-BE49-F238E27FC236}">
                <a16:creationId xmlns:a16="http://schemas.microsoft.com/office/drawing/2014/main" id="{7F05E181-5B54-FED1-2DD3-A8F969AD4109}"/>
              </a:ext>
            </a:extLst>
          </p:cNvPr>
          <p:cNvSpPr txBox="1"/>
          <p:nvPr/>
        </p:nvSpPr>
        <p:spPr>
          <a:xfrm>
            <a:off x="25403" y="1100429"/>
            <a:ext cx="4071937" cy="923330"/>
          </a:xfrm>
          <a:prstGeom prst="rect">
            <a:avLst/>
          </a:prstGeom>
          <a:noFill/>
        </p:spPr>
        <p:txBody>
          <a:bodyPr wrap="square">
            <a:spAutoFit/>
          </a:bodyPr>
          <a:lstStyle/>
          <a:p>
            <a:pPr algn="l">
              <a:buFont typeface="+mj-lt"/>
              <a:buAutoNum type="arabicPeriod"/>
            </a:pPr>
            <a:r>
              <a:rPr lang="en-US" b="0" i="0" dirty="0">
                <a:solidFill>
                  <a:srgbClr val="191919"/>
                </a:solidFill>
                <a:effectLst/>
                <a:latin typeface="Poppins" panose="00000500000000000000" pitchFamily="2" charset="0"/>
              </a:rPr>
              <a:t>Which type of motor connection will provide a higher motor torque?</a:t>
            </a:r>
          </a:p>
        </p:txBody>
      </p:sp>
      <p:sp>
        <p:nvSpPr>
          <p:cNvPr id="13" name="TextBox 12">
            <a:extLst>
              <a:ext uri="{FF2B5EF4-FFF2-40B4-BE49-F238E27FC236}">
                <a16:creationId xmlns:a16="http://schemas.microsoft.com/office/drawing/2014/main" id="{810533E5-1AB2-D386-6504-F49B9E86F516}"/>
              </a:ext>
            </a:extLst>
          </p:cNvPr>
          <p:cNvSpPr txBox="1"/>
          <p:nvPr/>
        </p:nvSpPr>
        <p:spPr>
          <a:xfrm>
            <a:off x="25403" y="2089633"/>
            <a:ext cx="4354830" cy="646331"/>
          </a:xfrm>
          <a:prstGeom prst="rect">
            <a:avLst/>
          </a:prstGeom>
          <a:noFill/>
        </p:spPr>
        <p:txBody>
          <a:bodyPr wrap="square">
            <a:spAutoFit/>
          </a:bodyPr>
          <a:lstStyle/>
          <a:p>
            <a:pPr algn="l"/>
            <a:r>
              <a:rPr lang="en-US" b="1" i="0" dirty="0">
                <a:solidFill>
                  <a:srgbClr val="191919"/>
                </a:solidFill>
                <a:effectLst/>
                <a:latin typeface="Poppins" panose="00000500000000000000" pitchFamily="2" charset="0"/>
              </a:rPr>
              <a:t>Star Connected Motor will draw Less Starting Current.</a:t>
            </a:r>
          </a:p>
        </p:txBody>
      </p:sp>
      <p:sp>
        <p:nvSpPr>
          <p:cNvPr id="15" name="TextBox 14">
            <a:extLst>
              <a:ext uri="{FF2B5EF4-FFF2-40B4-BE49-F238E27FC236}">
                <a16:creationId xmlns:a16="http://schemas.microsoft.com/office/drawing/2014/main" id="{042C907D-132C-4CAE-77EA-F3D23B67C17F}"/>
              </a:ext>
            </a:extLst>
          </p:cNvPr>
          <p:cNvSpPr txBox="1"/>
          <p:nvPr/>
        </p:nvSpPr>
        <p:spPr>
          <a:xfrm>
            <a:off x="-1904" y="2801838"/>
            <a:ext cx="6097904" cy="1754326"/>
          </a:xfrm>
          <a:prstGeom prst="rect">
            <a:avLst/>
          </a:prstGeom>
          <a:noFill/>
        </p:spPr>
        <p:txBody>
          <a:bodyPr wrap="square">
            <a:spAutoFit/>
          </a:bodyPr>
          <a:lstStyle/>
          <a:p>
            <a:r>
              <a:rPr lang="en-US" b="0" i="0" dirty="0">
                <a:solidFill>
                  <a:srgbClr val="191919"/>
                </a:solidFill>
                <a:effectLst/>
                <a:latin typeface="Poppins" panose="00000500000000000000" pitchFamily="2" charset="0"/>
              </a:rPr>
              <a:t>since the motor is the same, but the voltage is less across the phases when connected in Star, the phase current will also be less. Contrary to the Delta connection, where the line current is higher than the phase current, in the Star connection, both line and phase currents are the same. </a:t>
            </a:r>
            <a:endParaRPr lang="en-US" dirty="0"/>
          </a:p>
        </p:txBody>
      </p:sp>
      <p:sp>
        <p:nvSpPr>
          <p:cNvPr id="17" name="TextBox 16">
            <a:extLst>
              <a:ext uri="{FF2B5EF4-FFF2-40B4-BE49-F238E27FC236}">
                <a16:creationId xmlns:a16="http://schemas.microsoft.com/office/drawing/2014/main" id="{8D5D4DE6-31A3-E2CA-CDC5-529E888744A0}"/>
              </a:ext>
            </a:extLst>
          </p:cNvPr>
          <p:cNvSpPr txBox="1"/>
          <p:nvPr/>
        </p:nvSpPr>
        <p:spPr>
          <a:xfrm>
            <a:off x="25403" y="4464909"/>
            <a:ext cx="5710236" cy="2585323"/>
          </a:xfrm>
          <a:prstGeom prst="rect">
            <a:avLst/>
          </a:prstGeom>
          <a:noFill/>
        </p:spPr>
        <p:txBody>
          <a:bodyPr wrap="square">
            <a:spAutoFit/>
          </a:bodyPr>
          <a:lstStyle/>
          <a:p>
            <a:pPr algn="l"/>
            <a:r>
              <a:rPr lang="en-US" b="0" i="0" dirty="0">
                <a:solidFill>
                  <a:srgbClr val="191919"/>
                </a:solidFill>
                <a:effectLst/>
                <a:latin typeface="Poppins" panose="00000500000000000000" pitchFamily="2" charset="0"/>
              </a:rPr>
              <a:t>One of the reasons why Star-Delta starters are used is because of the less starting current in the Star connection stage, which provides less starting torque and puts less mechanical and electrical stress on the system, thereby increasing its lifespan.</a:t>
            </a:r>
          </a:p>
          <a:p>
            <a:pPr algn="l"/>
            <a:r>
              <a:rPr lang="en-US" b="0" i="0" dirty="0">
                <a:solidFill>
                  <a:srgbClr val="191919"/>
                </a:solidFill>
                <a:effectLst/>
                <a:latin typeface="Poppins" panose="00000500000000000000" pitchFamily="2" charset="0"/>
              </a:rPr>
              <a:t>So if a motor is connected in Star, it’ll draw less starting current than if the same motor is connected in Delta.</a:t>
            </a:r>
          </a:p>
        </p:txBody>
      </p:sp>
      <p:pic>
        <p:nvPicPr>
          <p:cNvPr id="2050" name="Picture 2" descr="Star-connected-motor.">
            <a:extLst>
              <a:ext uri="{FF2B5EF4-FFF2-40B4-BE49-F238E27FC236}">
                <a16:creationId xmlns:a16="http://schemas.microsoft.com/office/drawing/2014/main" id="{488C6F43-A179-2FFB-1BA3-669E7C0498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833"/>
          <a:stretch/>
        </p:blipFill>
        <p:spPr bwMode="auto">
          <a:xfrm>
            <a:off x="6797041" y="999149"/>
            <a:ext cx="5234487" cy="27432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elta-connected-motor">
            <a:extLst>
              <a:ext uri="{FF2B5EF4-FFF2-40B4-BE49-F238E27FC236}">
                <a16:creationId xmlns:a16="http://schemas.microsoft.com/office/drawing/2014/main" id="{848D36DA-AA70-EDC7-906A-7B65D7672E7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6666"/>
          <a:stretch/>
        </p:blipFill>
        <p:spPr bwMode="auto">
          <a:xfrm>
            <a:off x="6797041" y="3848780"/>
            <a:ext cx="5399314" cy="2834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346516"/>
      </p:ext>
    </p:extLst>
  </p:cSld>
  <p:clrMapOvr>
    <a:masterClrMapping/>
  </p:clrMapOvr>
  <mc:AlternateContent xmlns:mc="http://schemas.openxmlformats.org/markup-compatibility/2006" xmlns:p14="http://schemas.microsoft.com/office/powerpoint/2010/main">
    <mc:Choice Requires="p14">
      <p:transition spd="slow" p14:dur="7250" advClick="0"/>
    </mc:Choice>
    <mc:Fallback xmlns="">
      <p:transition spd="slow"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4DCA49-7F54-43D2-BD8D-C7D6BF964B31}"/>
              </a:ext>
            </a:extLst>
          </p:cNvPr>
          <p:cNvSpPr/>
          <p:nvPr/>
        </p:nvSpPr>
        <p:spPr bwMode="auto">
          <a:xfrm>
            <a:off x="0" y="-4234"/>
            <a:ext cx="12192000" cy="999257"/>
          </a:xfrm>
          <a:prstGeom prst="rect">
            <a:avLst/>
          </a:prstGeom>
          <a:solidFill>
            <a:srgbClr val="666699">
              <a:alpha val="83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20000"/>
              </a:spcBef>
            </a:pPr>
            <a:endParaRPr lang="en-IN" dirty="0">
              <a:latin typeface="Arial" charset="0"/>
              <a:cs typeface="Arial" charset="0"/>
            </a:endParaRPr>
          </a:p>
        </p:txBody>
      </p:sp>
      <p:sp>
        <p:nvSpPr>
          <p:cNvPr id="5" name="Title 1">
            <a:extLst>
              <a:ext uri="{FF2B5EF4-FFF2-40B4-BE49-F238E27FC236}">
                <a16:creationId xmlns:a16="http://schemas.microsoft.com/office/drawing/2014/main" id="{DDBF7838-A92E-4096-92DE-D9A2E396A0F8}"/>
              </a:ext>
            </a:extLst>
          </p:cNvPr>
          <p:cNvSpPr txBox="1">
            <a:spLocks/>
          </p:cNvSpPr>
          <p:nvPr/>
        </p:nvSpPr>
        <p:spPr>
          <a:xfrm>
            <a:off x="2061372" y="174580"/>
            <a:ext cx="8069262" cy="6600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var(--e-global-typography-primary-font-family)"/>
              </a:rPr>
              <a:t>Practical </a:t>
            </a:r>
            <a:r>
              <a:rPr lang="en-IN" b="1" dirty="0">
                <a:latin typeface="var(--e-global-typography-primary-font-family)"/>
              </a:rPr>
              <a:t>AC Generator</a:t>
            </a:r>
            <a:endParaRPr lang="en-US" b="1" dirty="0">
              <a:latin typeface="+mn-lt"/>
              <a:ea typeface="ＭＳ Ｐゴシック" pitchFamily="34" charset="-128"/>
            </a:endParaRPr>
          </a:p>
        </p:txBody>
      </p:sp>
      <p:pic>
        <p:nvPicPr>
          <p:cNvPr id="4098" name="Picture 2">
            <a:extLst>
              <a:ext uri="{FF2B5EF4-FFF2-40B4-BE49-F238E27FC236}">
                <a16:creationId xmlns:a16="http://schemas.microsoft.com/office/drawing/2014/main" id="{6B7642C3-449E-C166-678A-DAA379718B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1167"/>
          <a:stretch/>
        </p:blipFill>
        <p:spPr bwMode="auto">
          <a:xfrm>
            <a:off x="584385" y="1026437"/>
            <a:ext cx="5437187" cy="572941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09E9627A-15F7-33FD-AED2-1FBF3FEC38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8333"/>
          <a:stretch/>
        </p:blipFill>
        <p:spPr bwMode="auto">
          <a:xfrm>
            <a:off x="6622655" y="1026437"/>
            <a:ext cx="5127385" cy="5716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6362538"/>
      </p:ext>
    </p:extLst>
  </p:cSld>
  <p:clrMapOvr>
    <a:masterClrMapping/>
  </p:clrMapOvr>
  <mc:AlternateContent xmlns:mc="http://schemas.openxmlformats.org/markup-compatibility/2006" xmlns:p14="http://schemas.microsoft.com/office/powerpoint/2010/main">
    <mc:Choice Requires="p14">
      <p:transition spd="slow" p14:dur="7250" advClick="0"/>
    </mc:Choice>
    <mc:Fallback xmlns="">
      <p:transition spd="slow"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4DCA49-7F54-43D2-BD8D-C7D6BF964B31}"/>
              </a:ext>
            </a:extLst>
          </p:cNvPr>
          <p:cNvSpPr/>
          <p:nvPr/>
        </p:nvSpPr>
        <p:spPr bwMode="auto">
          <a:xfrm>
            <a:off x="0" y="-4234"/>
            <a:ext cx="12192000" cy="999257"/>
          </a:xfrm>
          <a:prstGeom prst="rect">
            <a:avLst/>
          </a:prstGeom>
          <a:solidFill>
            <a:srgbClr val="666699">
              <a:alpha val="83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20000"/>
              </a:spcBef>
            </a:pPr>
            <a:endParaRPr lang="en-IN" dirty="0">
              <a:latin typeface="Arial" charset="0"/>
              <a:cs typeface="Arial" charset="0"/>
            </a:endParaRPr>
          </a:p>
        </p:txBody>
      </p:sp>
      <p:sp>
        <p:nvSpPr>
          <p:cNvPr id="5" name="Title 1">
            <a:extLst>
              <a:ext uri="{FF2B5EF4-FFF2-40B4-BE49-F238E27FC236}">
                <a16:creationId xmlns:a16="http://schemas.microsoft.com/office/drawing/2014/main" id="{DDBF7838-A92E-4096-92DE-D9A2E396A0F8}"/>
              </a:ext>
            </a:extLst>
          </p:cNvPr>
          <p:cNvSpPr txBox="1">
            <a:spLocks/>
          </p:cNvSpPr>
          <p:nvPr/>
        </p:nvSpPr>
        <p:spPr>
          <a:xfrm>
            <a:off x="2061372" y="174580"/>
            <a:ext cx="8069262" cy="6600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var(--e-global-typography-primary-font-family)"/>
              </a:rPr>
              <a:t>Practical </a:t>
            </a:r>
            <a:r>
              <a:rPr lang="en-IN" b="1" dirty="0">
                <a:latin typeface="var(--e-global-typography-primary-font-family)"/>
              </a:rPr>
              <a:t>AC Generator</a:t>
            </a:r>
            <a:endParaRPr lang="en-US" b="1" dirty="0">
              <a:latin typeface="+mn-lt"/>
              <a:ea typeface="ＭＳ Ｐゴシック" pitchFamily="34" charset="-128"/>
            </a:endParaRPr>
          </a:p>
        </p:txBody>
      </p:sp>
      <p:pic>
        <p:nvPicPr>
          <p:cNvPr id="3" name="Picture 2">
            <a:extLst>
              <a:ext uri="{FF2B5EF4-FFF2-40B4-BE49-F238E27FC236}">
                <a16:creationId xmlns:a16="http://schemas.microsoft.com/office/drawing/2014/main" id="{B29A3CC0-B4EA-E965-ACBC-740D17C4F240}"/>
              </a:ext>
            </a:extLst>
          </p:cNvPr>
          <p:cNvPicPr>
            <a:picLocks noChangeAspect="1"/>
          </p:cNvPicPr>
          <p:nvPr/>
        </p:nvPicPr>
        <p:blipFill>
          <a:blip r:embed="rId3"/>
          <a:stretch>
            <a:fillRect/>
          </a:stretch>
        </p:blipFill>
        <p:spPr>
          <a:xfrm>
            <a:off x="0" y="1013468"/>
            <a:ext cx="6883754" cy="2457576"/>
          </a:xfrm>
          <a:prstGeom prst="rect">
            <a:avLst/>
          </a:prstGeom>
        </p:spPr>
      </p:pic>
      <p:pic>
        <p:nvPicPr>
          <p:cNvPr id="7" name="Picture 6">
            <a:extLst>
              <a:ext uri="{FF2B5EF4-FFF2-40B4-BE49-F238E27FC236}">
                <a16:creationId xmlns:a16="http://schemas.microsoft.com/office/drawing/2014/main" id="{D523FA7F-ED1E-A929-7D14-5B883F791930}"/>
              </a:ext>
            </a:extLst>
          </p:cNvPr>
          <p:cNvPicPr>
            <a:picLocks noChangeAspect="1"/>
          </p:cNvPicPr>
          <p:nvPr/>
        </p:nvPicPr>
        <p:blipFill>
          <a:blip r:embed="rId4"/>
          <a:stretch>
            <a:fillRect/>
          </a:stretch>
        </p:blipFill>
        <p:spPr>
          <a:xfrm>
            <a:off x="6624289" y="1173837"/>
            <a:ext cx="5567711" cy="5101692"/>
          </a:xfrm>
          <a:prstGeom prst="rect">
            <a:avLst/>
          </a:prstGeom>
        </p:spPr>
      </p:pic>
      <p:pic>
        <p:nvPicPr>
          <p:cNvPr id="9" name="Picture 8">
            <a:extLst>
              <a:ext uri="{FF2B5EF4-FFF2-40B4-BE49-F238E27FC236}">
                <a16:creationId xmlns:a16="http://schemas.microsoft.com/office/drawing/2014/main" id="{50D96533-8753-AD00-A64E-C3C02288AFDD}"/>
              </a:ext>
            </a:extLst>
          </p:cNvPr>
          <p:cNvPicPr>
            <a:picLocks noChangeAspect="1"/>
          </p:cNvPicPr>
          <p:nvPr/>
        </p:nvPicPr>
        <p:blipFill>
          <a:blip r:embed="rId5"/>
          <a:stretch>
            <a:fillRect/>
          </a:stretch>
        </p:blipFill>
        <p:spPr>
          <a:xfrm>
            <a:off x="1066741" y="3617251"/>
            <a:ext cx="3630989" cy="3066169"/>
          </a:xfrm>
          <a:prstGeom prst="rect">
            <a:avLst/>
          </a:prstGeom>
        </p:spPr>
      </p:pic>
    </p:spTree>
    <p:extLst>
      <p:ext uri="{BB962C8B-B14F-4D97-AF65-F5344CB8AC3E}">
        <p14:creationId xmlns:p14="http://schemas.microsoft.com/office/powerpoint/2010/main" val="4019917318"/>
      </p:ext>
    </p:extLst>
  </p:cSld>
  <p:clrMapOvr>
    <a:masterClrMapping/>
  </p:clrMapOvr>
  <mc:AlternateContent xmlns:mc="http://schemas.openxmlformats.org/markup-compatibility/2006" xmlns:p14="http://schemas.microsoft.com/office/powerpoint/2010/main">
    <mc:Choice Requires="p14">
      <p:transition spd="slow" p14:dur="7250" advClick="0"/>
    </mc:Choice>
    <mc:Fallback xmlns="">
      <p:transition spd="slow"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4DCA49-7F54-43D2-BD8D-C7D6BF964B31}"/>
              </a:ext>
            </a:extLst>
          </p:cNvPr>
          <p:cNvSpPr/>
          <p:nvPr/>
        </p:nvSpPr>
        <p:spPr bwMode="auto">
          <a:xfrm>
            <a:off x="0" y="-4234"/>
            <a:ext cx="12192000" cy="999257"/>
          </a:xfrm>
          <a:prstGeom prst="rect">
            <a:avLst/>
          </a:prstGeom>
          <a:solidFill>
            <a:srgbClr val="666699">
              <a:alpha val="83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20000"/>
              </a:spcBef>
            </a:pPr>
            <a:endParaRPr lang="en-IN" dirty="0">
              <a:latin typeface="Arial" charset="0"/>
              <a:cs typeface="Arial" charset="0"/>
            </a:endParaRPr>
          </a:p>
        </p:txBody>
      </p:sp>
      <p:sp>
        <p:nvSpPr>
          <p:cNvPr id="5" name="Title 1">
            <a:extLst>
              <a:ext uri="{FF2B5EF4-FFF2-40B4-BE49-F238E27FC236}">
                <a16:creationId xmlns:a16="http://schemas.microsoft.com/office/drawing/2014/main" id="{DDBF7838-A92E-4096-92DE-D9A2E396A0F8}"/>
              </a:ext>
            </a:extLst>
          </p:cNvPr>
          <p:cNvSpPr txBox="1">
            <a:spLocks/>
          </p:cNvSpPr>
          <p:nvPr/>
        </p:nvSpPr>
        <p:spPr>
          <a:xfrm>
            <a:off x="2061372" y="174580"/>
            <a:ext cx="8069262" cy="6600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var(--e-global-typography-primary-font-family)"/>
              </a:rPr>
              <a:t>Practical </a:t>
            </a:r>
            <a:r>
              <a:rPr lang="en-IN" b="1" dirty="0">
                <a:latin typeface="var(--e-global-typography-primary-font-family)"/>
              </a:rPr>
              <a:t>AC Generator</a:t>
            </a:r>
            <a:endParaRPr lang="en-US" b="1" dirty="0">
              <a:latin typeface="+mn-lt"/>
              <a:ea typeface="ＭＳ Ｐゴシック" pitchFamily="34" charset="-128"/>
            </a:endParaRPr>
          </a:p>
          <a:p>
            <a:pPr algn="ctr"/>
            <a:endParaRPr lang="en-US" b="1" dirty="0">
              <a:latin typeface="var(--e-global-typography-primary-font-family)"/>
            </a:endParaRPr>
          </a:p>
        </p:txBody>
      </p:sp>
      <p:pic>
        <p:nvPicPr>
          <p:cNvPr id="3" name="Picture 2">
            <a:extLst>
              <a:ext uri="{FF2B5EF4-FFF2-40B4-BE49-F238E27FC236}">
                <a16:creationId xmlns:a16="http://schemas.microsoft.com/office/drawing/2014/main" id="{1A189463-6E5F-BA19-38AC-EE04B5ADBC73}"/>
              </a:ext>
            </a:extLst>
          </p:cNvPr>
          <p:cNvPicPr>
            <a:picLocks noChangeAspect="1"/>
          </p:cNvPicPr>
          <p:nvPr/>
        </p:nvPicPr>
        <p:blipFill>
          <a:blip r:embed="rId3"/>
          <a:stretch>
            <a:fillRect/>
          </a:stretch>
        </p:blipFill>
        <p:spPr>
          <a:xfrm>
            <a:off x="599910" y="1173837"/>
            <a:ext cx="10729046" cy="5295543"/>
          </a:xfrm>
          <a:prstGeom prst="rect">
            <a:avLst/>
          </a:prstGeom>
        </p:spPr>
      </p:pic>
    </p:spTree>
    <p:extLst>
      <p:ext uri="{BB962C8B-B14F-4D97-AF65-F5344CB8AC3E}">
        <p14:creationId xmlns:p14="http://schemas.microsoft.com/office/powerpoint/2010/main" val="179959406"/>
      </p:ext>
    </p:extLst>
  </p:cSld>
  <p:clrMapOvr>
    <a:masterClrMapping/>
  </p:clrMapOvr>
  <mc:AlternateContent xmlns:mc="http://schemas.openxmlformats.org/markup-compatibility/2006" xmlns:p14="http://schemas.microsoft.com/office/powerpoint/2010/main">
    <mc:Choice Requires="p14">
      <p:transition spd="slow" p14:dur="7250" advClick="0"/>
    </mc:Choice>
    <mc:Fallback xmlns="">
      <p:transition spd="slow"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4DCA49-7F54-43D2-BD8D-C7D6BF964B31}"/>
              </a:ext>
            </a:extLst>
          </p:cNvPr>
          <p:cNvSpPr/>
          <p:nvPr/>
        </p:nvSpPr>
        <p:spPr bwMode="auto">
          <a:xfrm>
            <a:off x="0" y="-4234"/>
            <a:ext cx="12192000" cy="999257"/>
          </a:xfrm>
          <a:prstGeom prst="rect">
            <a:avLst/>
          </a:prstGeom>
          <a:solidFill>
            <a:srgbClr val="666699">
              <a:alpha val="83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20000"/>
              </a:spcBef>
            </a:pPr>
            <a:endParaRPr lang="en-IN" dirty="0">
              <a:latin typeface="Arial" charset="0"/>
              <a:cs typeface="Arial" charset="0"/>
            </a:endParaRPr>
          </a:p>
        </p:txBody>
      </p:sp>
      <p:sp>
        <p:nvSpPr>
          <p:cNvPr id="5" name="Title 1">
            <a:extLst>
              <a:ext uri="{FF2B5EF4-FFF2-40B4-BE49-F238E27FC236}">
                <a16:creationId xmlns:a16="http://schemas.microsoft.com/office/drawing/2014/main" id="{DDBF7838-A92E-4096-92DE-D9A2E396A0F8}"/>
              </a:ext>
            </a:extLst>
          </p:cNvPr>
          <p:cNvSpPr txBox="1">
            <a:spLocks/>
          </p:cNvSpPr>
          <p:nvPr/>
        </p:nvSpPr>
        <p:spPr>
          <a:xfrm>
            <a:off x="2061372" y="174580"/>
            <a:ext cx="8069262" cy="6600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var(--e-global-typography-primary-font-family)"/>
              </a:rPr>
              <a:t>Practical </a:t>
            </a:r>
            <a:r>
              <a:rPr lang="en-IN" b="1" dirty="0">
                <a:latin typeface="var(--e-global-typography-primary-font-family)"/>
              </a:rPr>
              <a:t>AC Generator</a:t>
            </a:r>
            <a:endParaRPr lang="en-US" b="1" dirty="0">
              <a:latin typeface="var(--e-global-typography-primary-font-family)"/>
            </a:endParaRPr>
          </a:p>
        </p:txBody>
      </p:sp>
      <p:pic>
        <p:nvPicPr>
          <p:cNvPr id="3" name="Picture 2">
            <a:extLst>
              <a:ext uri="{FF2B5EF4-FFF2-40B4-BE49-F238E27FC236}">
                <a16:creationId xmlns:a16="http://schemas.microsoft.com/office/drawing/2014/main" id="{0DE14E56-5D97-2B35-DF6F-19FBFF675903}"/>
              </a:ext>
            </a:extLst>
          </p:cNvPr>
          <p:cNvPicPr>
            <a:picLocks noChangeAspect="1"/>
          </p:cNvPicPr>
          <p:nvPr/>
        </p:nvPicPr>
        <p:blipFill>
          <a:blip r:embed="rId3"/>
          <a:stretch>
            <a:fillRect/>
          </a:stretch>
        </p:blipFill>
        <p:spPr>
          <a:xfrm>
            <a:off x="1456068" y="1013468"/>
            <a:ext cx="9279862" cy="2853388"/>
          </a:xfrm>
          <a:prstGeom prst="rect">
            <a:avLst/>
          </a:prstGeom>
        </p:spPr>
      </p:pic>
      <p:pic>
        <p:nvPicPr>
          <p:cNvPr id="7" name="Picture 6">
            <a:extLst>
              <a:ext uri="{FF2B5EF4-FFF2-40B4-BE49-F238E27FC236}">
                <a16:creationId xmlns:a16="http://schemas.microsoft.com/office/drawing/2014/main" id="{4EEF5BC6-93B7-1556-6AA2-54DECBA4A4FC}"/>
              </a:ext>
            </a:extLst>
          </p:cNvPr>
          <p:cNvPicPr>
            <a:picLocks noChangeAspect="1"/>
          </p:cNvPicPr>
          <p:nvPr/>
        </p:nvPicPr>
        <p:blipFill>
          <a:blip r:embed="rId4"/>
          <a:stretch>
            <a:fillRect/>
          </a:stretch>
        </p:blipFill>
        <p:spPr>
          <a:xfrm>
            <a:off x="5431203" y="3885301"/>
            <a:ext cx="6760797" cy="2853388"/>
          </a:xfrm>
          <a:prstGeom prst="rect">
            <a:avLst/>
          </a:prstGeom>
        </p:spPr>
      </p:pic>
      <p:sp>
        <p:nvSpPr>
          <p:cNvPr id="9" name="TextBox 8">
            <a:extLst>
              <a:ext uri="{FF2B5EF4-FFF2-40B4-BE49-F238E27FC236}">
                <a16:creationId xmlns:a16="http://schemas.microsoft.com/office/drawing/2014/main" id="{4124A314-67BA-E106-EC27-691280B3D5D9}"/>
              </a:ext>
            </a:extLst>
          </p:cNvPr>
          <p:cNvSpPr txBox="1"/>
          <p:nvPr/>
        </p:nvSpPr>
        <p:spPr>
          <a:xfrm>
            <a:off x="260033" y="4818332"/>
            <a:ext cx="4506277" cy="1631216"/>
          </a:xfrm>
          <a:prstGeom prst="rect">
            <a:avLst/>
          </a:prstGeom>
          <a:noFill/>
        </p:spPr>
        <p:txBody>
          <a:bodyPr wrap="square">
            <a:spAutoFit/>
          </a:bodyPr>
          <a:lstStyle/>
          <a:p>
            <a:pPr algn="just"/>
            <a:r>
              <a:rPr lang="en-US" sz="2000" b="1" i="0" dirty="0">
                <a:solidFill>
                  <a:srgbClr val="231F20"/>
                </a:solidFill>
                <a:effectLst/>
                <a:latin typeface="Arial" panose="020B0604020202020204" pitchFamily="34" charset="0"/>
                <a:cs typeface="Arial" panose="020B0604020202020204" pitchFamily="34" charset="0"/>
              </a:rPr>
              <a:t>Arrows on these flux phasors are reversed when each phase passes through zero and becomes negative.</a:t>
            </a:r>
            <a:r>
              <a:rPr lang="en-US" sz="2000" b="1" dirty="0">
                <a:latin typeface="Arial" panose="020B0604020202020204" pitchFamily="34" charset="0"/>
                <a:cs typeface="Arial" panose="020B0604020202020204" pitchFamily="34" charset="0"/>
              </a:rPr>
              <a:t> </a:t>
            </a:r>
            <a:br>
              <a:rPr lang="en-US" sz="2000" b="1" dirty="0">
                <a:latin typeface="Arial" panose="020B0604020202020204" pitchFamily="34" charset="0"/>
                <a:cs typeface="Arial" panose="020B0604020202020204" pitchFamily="34" charset="0"/>
              </a:rPr>
            </a:br>
            <a:endParaRPr lang="en-US"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4181410"/>
      </p:ext>
    </p:extLst>
  </p:cSld>
  <p:clrMapOvr>
    <a:masterClrMapping/>
  </p:clrMapOvr>
  <mc:AlternateContent xmlns:mc="http://schemas.openxmlformats.org/markup-compatibility/2006" xmlns:p14="http://schemas.microsoft.com/office/powerpoint/2010/main">
    <mc:Choice Requires="p14">
      <p:transition spd="slow" p14:dur="7250" advClick="0"/>
    </mc:Choice>
    <mc:Fallback xmlns="">
      <p:transition spd="slow" advClick="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2841</TotalTime>
  <Words>2090</Words>
  <Application>Microsoft Office PowerPoint</Application>
  <PresentationFormat>Widescreen</PresentationFormat>
  <Paragraphs>136</Paragraphs>
  <Slides>30</Slides>
  <Notes>29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Aial</vt:lpstr>
      <vt:lpstr>Arial</vt:lpstr>
      <vt:lpstr>Calibri</vt:lpstr>
      <vt:lpstr>Calibri Light</vt:lpstr>
      <vt:lpstr>EB Garamond</vt:lpstr>
      <vt:lpstr>Helvetica</vt:lpstr>
      <vt:lpstr>Lato</vt:lpstr>
      <vt:lpstr>palatino linotype</vt:lpstr>
      <vt:lpstr>Poppins</vt:lpstr>
      <vt:lpstr>var(--e-global-typography-primary-font-family)</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MANOJ KUMAR</dc:creator>
  <cp:lastModifiedBy>Manoj Kumar</cp:lastModifiedBy>
  <cp:revision>257</cp:revision>
  <dcterms:created xsi:type="dcterms:W3CDTF">2021-07-26T10:45:45Z</dcterms:created>
  <dcterms:modified xsi:type="dcterms:W3CDTF">2023-02-13T16:17:02Z</dcterms:modified>
</cp:coreProperties>
</file>